
<file path=[Content_Types].xml><?xml version="1.0" encoding="utf-8"?>
<Types xmlns="http://schemas.openxmlformats.org/package/2006/content-types">
  <Default Extension="bin" ContentType="image/unknown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embeddings/oleObject1.bin" ContentType="application/vnd.openxmlformats-officedocument.oleObject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</p:sldMasterIdLst>
  <p:notesMasterIdLst>
    <p:notesMasterId r:id="rId31"/>
  </p:notesMasterIdLst>
  <p:sldIdLst>
    <p:sldId id="256" r:id="rId4"/>
    <p:sldId id="257" r:id="rId5"/>
    <p:sldId id="258" r:id="rId6"/>
    <p:sldId id="276" r:id="rId7"/>
    <p:sldId id="289" r:id="rId8"/>
    <p:sldId id="259" r:id="rId9"/>
    <p:sldId id="264" r:id="rId10"/>
    <p:sldId id="284" r:id="rId11"/>
    <p:sldId id="265" r:id="rId12"/>
    <p:sldId id="286" r:id="rId13"/>
    <p:sldId id="288" r:id="rId14"/>
    <p:sldId id="266" r:id="rId15"/>
    <p:sldId id="285" r:id="rId16"/>
    <p:sldId id="268" r:id="rId17"/>
    <p:sldId id="270" r:id="rId18"/>
    <p:sldId id="291" r:id="rId19"/>
    <p:sldId id="269" r:id="rId20"/>
    <p:sldId id="272" r:id="rId21"/>
    <p:sldId id="273" r:id="rId22"/>
    <p:sldId id="277" r:id="rId23"/>
    <p:sldId id="278" r:id="rId24"/>
    <p:sldId id="281" r:id="rId25"/>
    <p:sldId id="279" r:id="rId26"/>
    <p:sldId id="280" r:id="rId27"/>
    <p:sldId id="283" r:id="rId28"/>
    <p:sldId id="282" r:id="rId29"/>
    <p:sldId id="274" r:id="rId30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7974911D-8931-419B-9275-78F2F3B6B94C}">
          <p14:sldIdLst>
            <p14:sldId id="256"/>
            <p14:sldId id="257"/>
            <p14:sldId id="258"/>
            <p14:sldId id="276"/>
            <p14:sldId id="289"/>
            <p14:sldId id="259"/>
            <p14:sldId id="264"/>
            <p14:sldId id="284"/>
            <p14:sldId id="265"/>
            <p14:sldId id="286"/>
            <p14:sldId id="288"/>
            <p14:sldId id="266"/>
            <p14:sldId id="285"/>
            <p14:sldId id="268"/>
            <p14:sldId id="270"/>
            <p14:sldId id="291"/>
            <p14:sldId id="269"/>
            <p14:sldId id="272"/>
            <p14:sldId id="273"/>
            <p14:sldId id="277"/>
            <p14:sldId id="278"/>
            <p14:sldId id="281"/>
            <p14:sldId id="279"/>
            <p14:sldId id="280"/>
            <p14:sldId id="283"/>
            <p14:sldId id="282"/>
            <p14:sldId id="27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Ученик 9" initials="У9" lastIdx="1" clrIdx="0">
    <p:extLst>
      <p:ext uri="{19B8F6BF-5375-455C-9EA6-DF929625EA0E}">
        <p15:presenceInfo xmlns:p15="http://schemas.microsoft.com/office/powerpoint/2012/main" userId="Ученик 9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9" d="100"/>
          <a:sy n="99" d="100"/>
        </p:scale>
        <p:origin x="96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commentAuthors" Target="commentAuthor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theme" Target="theme/theme1.xml"/><Relationship Id="rId8" Type="http://schemas.openxmlformats.org/officeDocument/2006/relationships/slide" Target="slides/slide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bin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12:18:54.862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0 0,'0'0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12:18:55.209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0 0,'0'0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12:18:57.799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519 189,'0'6,"1"0,0 0,0 0,0 0,0 0,1-1,0 1,1-1,-1 1,1-1,0 0,0 0,0 0,1 0,0 0,0-1,0 0,0 0,11 7,-7-5,0-1,1 0,-1-1,1 0,0 0,1-1,-1 0,1 0,-1-1,1-1,13 1,-3-2,1 0,-1-2,1-1,-1 0,0-1,0-1,-1-1,1-1,-1-1,-1-1,1 0,-1-1,-1-1,0-1,17-15,-33 26,0 0,0 0,0 0,0 0,0-1,1 2,-1-1,0 0,1 0,-1 0,0 1,1-1,-1 1,1-1,-1 1,1-1,0 1,-1 0,1 0,-1 0,1 0,-1 0,1 0,0 0,-1 0,1 1,-1-1,1 1,-1-1,1 1,-1 0,0-1,1 1,-1 0,0 0,1 0,-1 0,0 0,0 0,0 0,1 2,3 5,-1 1,0-1,0 1,-1 0,4 18,2 4,2 1,-7-18,0 1,2-1,-1 0,2 0,0-1,0 1,1-1,12 13,-19-25,-1-1,1 1,-1 0,1-1,-1 1,1-1,-1 1,1-1,0 0,-1 1,1-1,0 0,-1 1,1-1,0 0,0 0,-1 1,1-1,0 0,0 0,-1 0,1 0,0 0,0 0,-1 0,1-1,0 1,0 0,-1 0,1 0,1-1,-1-1,0 1,0 0,0-1,0 1,0-1,0 1,0-1,0 1,-1-1,1 0,-1 0,1-3,5-54,-6 58,0-27,1 6,-1 1,-5-39,5 58,0 1,0 0,0-1,-1 1,1-1,0 1,-1 0,1-1,-1 1,1 0,-1-1,0 1,0 0,1 0,-1 0,0 0,0 0,0 0,0 0,0 0,-1 0,1 0,0 0,0 1,0-1,-1 0,1 1,-3-1,1 1,0 0,1 0,-1 1,0 0,0-1,1 1,-1 0,1 0,-1 0,1 1,-1-1,1 1,-4 2,-7 7,1 0,0 1,-18 21,-45 74,53-73,-1 0,-2-2,-1-1,-53 49,71-73,-1-1,0 0,0 0,-1-1,0 0,0-1,0 0,0-1,-1 0,0-1,1 0,-1 0,0-1,0 0,0-1,0-1,1 1,-1-2,0 1,0-2,-12-3,-3-4,1 0,0-1,0-2,1-1,1 0,1-2,-27-22,34 25,8 8,0 0,1 0,-1 0,1-1,1 0,-1 0,1 0,0-1,1 0,-1 0,1 0,1-1,-1 1,-3-14,-5-43,-4-102,-7-37,23 202,1 0,-1 0,0 1,0-1,0 0,0 0,0 0,0 1,0-1,-1 0,1 0,0 0,0 1,-1-1,1 0,0 0,-1 1,1-1,-1 0,1 1,-1-1,1 0,-2 0,-9 14,-11 40,20-47,-23 55,-46 79,39-82,-38 99,62-132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12:19:02.310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545 826,'-2'0,"1"0,0-1,0 1,0 0,0-1,0 1,-1-1,1 1,0-1,0 0,0 1,0-1,0 0,1 0,-1 0,0 0,0 0,0 0,1 0,-1 0,1 0,-1 0,1 0,-1 0,0-2,-8-34,8 32,-33-237,8 50,-5-100,20 591,-2-44,13-245,0 0,-1 0,-1 0,0 0,0 0,-1 0,0-1,-1 1,0-1,0 0,-1 0,0 0,-1-1,0 1,0-1,-1-1,1 1,-2-1,1 0,-11 6,18-12,-1-1,0 0,0 1,1-1,-1 1,0-1,0 0,0 0,0 1,0-1,0 0,1 0,-1 0,0 0,0 0,0 0,0 0,0 0,0 0,0-1,1 1,-1 0,0 0,0-1,0 1,1-1,-2 0,0 0,1-1,-1 0,1 0,0 1,-1-1,1 0,0 0,0 0,1 0,-1 0,0-3,-9-64,10 62,-1-309,1 30,0 286,-4-44,4 42,-1 0,1-1,-1 1,1 0,-1 0,0 0,1 0,-1 1,0-1,0 0,-1 0,1 0,0 1,-1-1,1 1,-1-1,-1-1,2 3,1 0,0 0,-1 0,1 0,-1 0,1 0,0 0,-1 0,1 0,0 0,-1 0,1 0,0 0,-1 0,1 0,0 0,-1 0,1 1,0-1,-1 0,1 0,0 0,-1 1,1-1,0 0,0 0,-1 1,1-1,0 0,0 0,-1 1,1-1,0 0,0 1,0-1,0 0,0 1,-6 17,5-14,-18 86,3 2,4-1,2 185,8-260,0 0,-1 0,0 0,-1 0,-1-1,-1 1,0-1,-11 19,17-33,-1 0,1 1,-1-1,1 0,-1 1,0-1,1 0,-1 0,0 0,0 0,0 0,0 0,0 0,0 0,0 0,0 0,-1 0,1-1,0 1,0 0,-1-1,-1 1,2-1,0-1,0 1,0 0,0-1,0 0,0 1,0-1,0 1,0-1,1 0,-1 0,0 0,0 1,1-1,-1 0,0 0,1 0,-1 0,1 0,-1 0,1-2,-6-11,2 0,-1-1,-1-15,5 21,-5-21,6 21,-2 1,0-1,0 0,0 1,-7-16,9 24,0 0,0-1,0 1,0 0,0 0,0 0,0 0,0 0,0-1,-1 1,1 0,0 0,0 0,0 0,0 0,0-1,0 1,0 0,0 0,0 0,-1 0,1 0,0 0,0 0,0 0,0 0,0 0,-1-1,1 1,0 0,0 0,0 0,0 0,0 0,-1 0,1 0,0 0,0 0,0 0,0 0,-1 0,1 0,0 0,0 0,0 1,0-1,0 0,-1 0,1 0,0 0,0 0,0 0,0 0,0 0,0 0,-1 1,1-1,0 0,0 0,0 0,0 0,0 0,0 0,0 1,0-1,-5 18,1 21,4 13,0-29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12:19:06.435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381 796,'-1'-98,"-4"1,-19-106,16 159,-2 2,-2-1,-1 1,-3 1,-1 1,-2 0,-24-38,42 76,0 0,-1 0,1 0,-1 0,0 0,1 0,-1 0,0 0,0 1,0-1,0 1,0 0,-4-2,5 3,0-1,-1 1,1 0,0 0,0 0,0 0,0 0,0 0,-1 0,1 0,0 1,0-1,0 0,0 1,0-1,0 1,0-1,0 1,0-1,0 1,-1 1,-3 4,0-1,0 1,1 1,0-1,0 1,1-1,-1 1,-2 9,-15 45,3 0,2 1,-13 108,2 194,23-318,2-33,1 1,0 0,1 0,0 0,1 0,1 0,5 24,-7-38,0 0,1 0,-1 1,0-1,0 0,0 1,1-1,-1 0,0 0,0 0,1 1,-1-1,0 0,1 0,-1 0,0 0,0 1,1-1,-1 0,0 0,1 0,-1 0,0 0,1 0,-1 0,0 0,1 0,-1 0,0 0,1 0,-1 0,0 0,1 0,-1-1,0 1,1 0,-1 0,0 0,1 0,-1-1,0 1,0 0,1 0,-1-1,0 1,0 0,0 0,1-1,-1 1,0 0,0 0,0-1,0 1,0 0,1-1,-1 1,0 0,0-1,0 1,0 0,0-1,0 0,13-27,22-61,45-183,-68 215,-3-1,-2 0,-3 0,-4-95,0 321,-2-109,2 0,13 97,-9-137,0 0,1 0,0-1,2 1,0-2,1 1,1-1,1 0,0-1,1 0,1 0,20 20,-31-34,0-1,0 0,0 0,0 0,0 0,0 0,0 0,0 0,0 0,1 0,-1-1,0 1,1 0,-1-1,0 1,1-1,-1 0,1 1,-1-1,0 0,1 0,-1 0,1 0,-1 0,1 0,-1 0,1 0,-1-1,1 1,-1 0,0-1,1 0,-1 1,0-1,1 0,-1 1,0-1,0 0,0 0,0 0,0 0,0 0,0 0,0-1,0 1,0 0,0 0,-1-1,1 1,-1 0,2-3,4-10,-1 0,0-1,-1 1,2-17,-4 21,19-90,37-156,-50 239,-2 28,3 52,-5-27,15 41,4-1,58 133,-81-208,1 1,-1 0,1-1,0 1,0 0,0-1,0 1,0-1,0 1,0-1,0 0,0 0,1 1,-1-1,1 0,-1 0,4 1,-5-2,1 0,0 0,0 0,0 0,0 0,-1 0,1 0,0-1,0 1,0 0,-1-1,1 1,0-1,-1 1,1 0,0-1,-1 0,1 1,0-1,-1 1,1-1,-1 0,1 1,-1-1,1-1,2-4,0 0,0-1,0 1,-1-1,0 1,-1-1,2-11,1-109,-20-210,4 125,14 299,4 0,4-1,27 107,-36-188,0-1,0 0,1 0,0-1,0 1,0 0,3 4,-5-8,0 1,1-1,-1 1,0-1,1 0,-1 0,0 1,1-1,-1 0,0 0,1 1,-1-1,0 0,1 0,-1 0,1 0,-1 1,1-1,-1 0,0 0,1 0,-1 0,1 0,-1 0,1 0,-1 0,0 0,2-1,10-18,-4-11,0-2,3-33,-6 29,12-42,-16 78,0 0,0 1,0-1,0 1,-1-1,1 1,0-1,-1 1,1-1,0 1,-1 0,1-1,0 1,-1 0,1 0,-1-1,1 1,-1 0,0 0,1 0,-1-1,0 1,0 0,1 1,14 30,-5-7,-1 0,-1 1,-1 0,-2 0,0 1,-2-1,0 33,-5 114,2-152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12:19:20.843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1 1,'0'0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12:19:25.329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13 178,'1'-46,"1"29,-2 0,0 1,0-1,-2 0,-4-19,1 24,3 17,5 20,0-17,1 0,0 0,0-1,1 1,0-1,0 0,0-1,1 1,0-1,0 0,1 0,0-1,0 0,0 0,0-1,1 0,0 0,0-1,0 0,0 0,15 2,38 12,-36-9,1-1,-1-1,1-1,46 2,166-10,-214 3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12:19:28.516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691 194,'-2'173,"5"179,17-174,-38-292,-54-418,71 521,-3-51,4 60,0-1,1 0,-1 0,0 0,1 0,0 1,0-1,0 0,0 0,0 1,0-1,1 1,-1-1,1 1,-1 0,1 0,3-3,-4 4,-1 1,1-1,0 1,-1 0,1-1,0 1,0 0,-1 0,1-1,0 1,0 0,-1 0,1 0,0 0,0 0,0 0,-1 0,1 0,0 1,0-1,-1 0,1 0,0 0,0 1,-1-1,1 1,0-1,-1 0,1 1,-1-1,1 1,0-1,-1 1,2 1,17 26,-2 5,-2 0,-1 1,13 48,19 116,-7-31,-15-83,44 102,-50-144,3-1,1 0,2-2,30 38,-53-76,0 1,0-1,0 1,1-1,-1 0,0 1,1-1,-1 0,1 0,-1 0,1 0,-1 0,1 0,0-1,0 1,1 0,-2-1,0 0,0 0,0 0,0 0,0-1,-1 1,1 0,0-1,0 1,-1 0,1-1,0 1,0-1,-1 1,1-1,0 1,-1-1,1 0,-1 1,1-1,-1 0,1 1,-1-1,1-1,2-5,0 0,-1 0,0 0,0-1,0 1,0-13,-1-10,-1 0,-1 0,-2-1,0 1,-3 0,0 1,-17-47,-6-1,-61-114,83 177,-3-7,0 0,-2 0,-1 1,0 1,-2 0,-25-27,35 43,-1 0,0-1,0 2,1-1,-1 1,-1 0,1 0,0 1,0-1,-1 1,1 1,-1-1,-7 2,-14 0,-45 7,67-7,-4 1,1 1,0-1,0 2,0-1,1 1,-1 1,1-1,0 1,0 1,0 0,1 0,0 0,0 1,1 0,-1 0,2 1,-1-1,-4 11,-9 15,2 1,1 1,-12 41,25-68,-9 28,1 1,2 1,1-1,2 1,2 1,1 65,3-92,0 0,-1 0,0 0,-4 15,5-24,-1 0,1 0,-1 0,0-1,0 1,-1 0,1 0,-1-1,1 1,-1-1,0 1,0-1,0 0,0 0,0 0,0 0,-1 0,1 0,-1-1,1 1,-6 2,7-4,1 0,-1 0,0 0,1 0,-1 0,0 0,1 0,-1 0,1 0,-1 0,0 0,1 0,-1-1,1 1,-1 0,0 0,1-1,-1 1,1 0,-1-1,1 1,-1 0,1-1,-1 1,1-1,0 1,-1-1,1 1,0-1,-1 1,1-1,0 0,-1 0,-3-11,0 0,0 0,1 0,1-1,0 1,1-1,0-23,0 5,-7-157,-11-143,11 248,0-9,-3 0,-31-113,35 193,0 22,-4 28,10-33,-1 4,-100 381,94-358,2 1,2 0,-2 58,3-18,3-70,-1-1,1 1,0-1,-1 1,0-1,0 0,1 1,-1-1,0 0,-1 0,1 1,-3 2,-7 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706709-8E4C-4AFC-8A8A-4FD742869DE3}" type="datetimeFigureOut">
              <a:rPr lang="ru-RU" smtClean="0"/>
              <a:t>22.10.2021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B1402A-3DAE-4916-96FF-65B0DADD69E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784519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6">
            <a:extLst>
              <a:ext uri="{FF2B5EF4-FFF2-40B4-BE49-F238E27FC236}">
                <a16:creationId xmlns:a16="http://schemas.microsoft.com/office/drawing/2014/main" id="{4F675DA9-277C-4C15-86DC-E86B3C53D5AF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pPr marL="0" marR="0" lvl="0" indent="0" algn="r" defTabSz="449263" rtl="0" eaLnBrk="1" fontAlgn="base" latinLnBrk="0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/>
            </a:pPr>
            <a:fld id="{E8914C13-CDC5-45DF-90A0-C06163546066}" type="slidenum">
              <a:rPr kumimoji="0" lang="ru-RU" altLang="ru-RU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Microsoft YaHei" panose="020B0503020204020204" pitchFamily="34" charset="-122"/>
                <a:cs typeface="Segoe UI" panose="020B0502040204020203" pitchFamily="34" charset="0"/>
              </a:rPr>
              <a:pPr marL="0" marR="0" lvl="0" indent="0" algn="r" defTabSz="449263" rtl="0" eaLnBrk="1" fontAlgn="base" latinLnBrk="0" hangingPunct="0">
                <a:lnSpc>
                  <a:spcPct val="98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>
                  <a:tab pos="449263" algn="l"/>
                  <a:tab pos="898525" algn="l"/>
                  <a:tab pos="1347788" algn="l"/>
                  <a:tab pos="1797050" algn="l"/>
                  <a:tab pos="2246313" algn="l"/>
                  <a:tab pos="2695575" algn="l"/>
                  <a:tab pos="3144838" algn="l"/>
                </a:tabLst>
                <a:defRPr/>
              </a:pPr>
              <a:t>9</a:t>
            </a:fld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Microsoft YaHei" panose="020B0503020204020204" pitchFamily="34" charset="-122"/>
              <a:cs typeface="Segoe UI" panose="020B0502040204020203" pitchFamily="34" charset="0"/>
            </a:endParaRPr>
          </a:p>
        </p:txBody>
      </p:sp>
      <p:sp>
        <p:nvSpPr>
          <p:cNvPr id="33793" name="Rectangle 1">
            <a:extLst>
              <a:ext uri="{FF2B5EF4-FFF2-40B4-BE49-F238E27FC236}">
                <a16:creationId xmlns:a16="http://schemas.microsoft.com/office/drawing/2014/main" id="{AAFCA686-4413-4646-B2D2-7D9B0D074D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78313" y="10156825"/>
            <a:ext cx="3279775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9pPr>
          </a:lstStyle>
          <a:p>
            <a:pPr marL="0" marR="0" lvl="0" indent="0" algn="r" defTabSz="449263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/>
            </a:pPr>
            <a:fld id="{F2817C12-D21D-4343-BDEE-DDA0579F7D4E}" type="slidenum">
              <a:rPr kumimoji="0" lang="ru-RU" altLang="ru-RU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Microsoft YaHei" panose="020B0503020204020204" pitchFamily="34" charset="-122"/>
                <a:cs typeface="+mn-cs"/>
              </a:rPr>
              <a:pPr marL="0" marR="0" lvl="0" indent="0" algn="r" defTabSz="449263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>
                  <a:tab pos="449263" algn="l"/>
                  <a:tab pos="898525" algn="l"/>
                  <a:tab pos="1347788" algn="l"/>
                  <a:tab pos="1797050" algn="l"/>
                  <a:tab pos="2246313" algn="l"/>
                  <a:tab pos="2695575" algn="l"/>
                  <a:tab pos="3144838" algn="l"/>
                </a:tabLst>
                <a:defRPr/>
              </a:pPr>
              <a:t>9</a:t>
            </a:fld>
            <a:endParaRPr kumimoji="0" lang="ru-RU" altLang="ru-RU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Microsoft YaHei" panose="020B0503020204020204" pitchFamily="34" charset="-122"/>
              <a:cs typeface="+mn-cs"/>
            </a:endParaRPr>
          </a:p>
        </p:txBody>
      </p:sp>
      <p:sp>
        <p:nvSpPr>
          <p:cNvPr id="33794" name="Rectangle 2">
            <a:extLst>
              <a:ext uri="{FF2B5EF4-FFF2-40B4-BE49-F238E27FC236}">
                <a16:creationId xmlns:a16="http://schemas.microsoft.com/office/drawing/2014/main" id="{0E8CC38F-5B1C-4C42-B651-9A158C0F652B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7488" y="812800"/>
            <a:ext cx="7121525" cy="40068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3795" name="Rectangle 3">
            <a:extLst>
              <a:ext uri="{FF2B5EF4-FFF2-40B4-BE49-F238E27FC236}">
                <a16:creationId xmlns:a16="http://schemas.microsoft.com/office/drawing/2014/main" id="{D013E12B-6DE7-41C6-BAEE-F1CEF0FAE942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6C81EAD-9135-441F-B80D-AA51C85EA8D9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pPr marL="0" marR="0" lvl="0" indent="0" algn="r" defTabSz="449263" rtl="0" eaLnBrk="1" fontAlgn="base" latinLnBrk="0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/>
            </a:pPr>
            <a:fld id="{1AAF6BF0-E247-4628-AA86-4726EAA7A9DD}" type="slidenum">
              <a:rPr kumimoji="0" lang="ru-RU" altLang="ru-RU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Microsoft YaHei" panose="020B0503020204020204" pitchFamily="34" charset="-122"/>
                <a:cs typeface="Segoe UI" panose="020B0502040204020203" pitchFamily="34" charset="0"/>
              </a:rPr>
              <a:pPr marL="0" marR="0" lvl="0" indent="0" algn="r" defTabSz="449263" rtl="0" eaLnBrk="1" fontAlgn="base" latinLnBrk="0" hangingPunct="0">
                <a:lnSpc>
                  <a:spcPct val="98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>
                  <a:tab pos="449263" algn="l"/>
                  <a:tab pos="898525" algn="l"/>
                  <a:tab pos="1347788" algn="l"/>
                  <a:tab pos="1797050" algn="l"/>
                  <a:tab pos="2246313" algn="l"/>
                  <a:tab pos="2695575" algn="l"/>
                  <a:tab pos="3144838" algn="l"/>
                </a:tabLst>
                <a:defRPr/>
              </a:pPr>
              <a:t>15</a:t>
            </a:fld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Microsoft YaHei" panose="020B0503020204020204" pitchFamily="34" charset="-122"/>
              <a:cs typeface="Segoe UI" panose="020B0502040204020203" pitchFamily="34" charset="0"/>
            </a:endParaRPr>
          </a:p>
        </p:txBody>
      </p:sp>
      <p:sp>
        <p:nvSpPr>
          <p:cNvPr id="37889" name="Rectangle 1">
            <a:extLst>
              <a:ext uri="{FF2B5EF4-FFF2-40B4-BE49-F238E27FC236}">
                <a16:creationId xmlns:a16="http://schemas.microsoft.com/office/drawing/2014/main" id="{0AF57A59-B00E-4617-9C9F-B226E96C460A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7488" y="812800"/>
            <a:ext cx="7124700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7890" name="Rectangle 2">
            <a:extLst>
              <a:ext uri="{FF2B5EF4-FFF2-40B4-BE49-F238E27FC236}">
                <a16:creationId xmlns:a16="http://schemas.microsoft.com/office/drawing/2014/main" id="{28791A72-BDCA-49D1-A87D-33144911C3D5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079D826-DFE2-483E-9422-D0EABBF62EF6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pPr marL="0" marR="0" lvl="0" indent="0" algn="r" defTabSz="449263" rtl="0" eaLnBrk="1" fontAlgn="base" latinLnBrk="0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/>
            </a:pPr>
            <a:fld id="{EB03025C-B35D-4550-9A6B-08D081190CAB}" type="slidenum">
              <a:rPr kumimoji="0" lang="ru-RU" altLang="ru-RU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Microsoft YaHei" panose="020B0503020204020204" pitchFamily="34" charset="-122"/>
                <a:cs typeface="Segoe UI" panose="020B0502040204020203" pitchFamily="34" charset="0"/>
              </a:rPr>
              <a:pPr marL="0" marR="0" lvl="0" indent="0" algn="r" defTabSz="449263" rtl="0" eaLnBrk="1" fontAlgn="base" latinLnBrk="0" hangingPunct="0">
                <a:lnSpc>
                  <a:spcPct val="98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>
                  <a:tab pos="449263" algn="l"/>
                  <a:tab pos="898525" algn="l"/>
                  <a:tab pos="1347788" algn="l"/>
                  <a:tab pos="1797050" algn="l"/>
                  <a:tab pos="2246313" algn="l"/>
                  <a:tab pos="2695575" algn="l"/>
                  <a:tab pos="3144838" algn="l"/>
                </a:tabLst>
                <a:defRPr/>
              </a:pPr>
              <a:t>18</a:t>
            </a:fld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Microsoft YaHei" panose="020B0503020204020204" pitchFamily="34" charset="-122"/>
              <a:cs typeface="Segoe UI" panose="020B0502040204020203" pitchFamily="34" charset="0"/>
            </a:endParaRPr>
          </a:p>
        </p:txBody>
      </p:sp>
      <p:sp>
        <p:nvSpPr>
          <p:cNvPr id="40961" name="Rectangle 1">
            <a:extLst>
              <a:ext uri="{FF2B5EF4-FFF2-40B4-BE49-F238E27FC236}">
                <a16:creationId xmlns:a16="http://schemas.microsoft.com/office/drawing/2014/main" id="{6B9A7B9A-56C8-42C8-8F0A-670940170F3B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7488" y="812800"/>
            <a:ext cx="7124700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0962" name="Rectangle 2">
            <a:extLst>
              <a:ext uri="{FF2B5EF4-FFF2-40B4-BE49-F238E27FC236}">
                <a16:creationId xmlns:a16="http://schemas.microsoft.com/office/drawing/2014/main" id="{BF0BB6D7-CEDA-4EB7-9439-06A449A107D0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BD039B-C511-4BA3-95F1-9FC76E39DB48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pPr marL="0" marR="0" lvl="0" indent="0" algn="r" defTabSz="449263" rtl="0" eaLnBrk="1" fontAlgn="base" latinLnBrk="0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/>
            </a:pPr>
            <a:fld id="{A7AD5B81-9495-4E10-8645-AAEC39A4013A}" type="slidenum">
              <a:rPr kumimoji="0" lang="ru-RU" altLang="ru-RU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Microsoft YaHei" panose="020B0503020204020204" pitchFamily="34" charset="-122"/>
                <a:cs typeface="Segoe UI" panose="020B0502040204020203" pitchFamily="34" charset="0"/>
              </a:rPr>
              <a:pPr marL="0" marR="0" lvl="0" indent="0" algn="r" defTabSz="449263" rtl="0" eaLnBrk="1" fontAlgn="base" latinLnBrk="0" hangingPunct="0">
                <a:lnSpc>
                  <a:spcPct val="98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>
                  <a:tab pos="449263" algn="l"/>
                  <a:tab pos="898525" algn="l"/>
                  <a:tab pos="1347788" algn="l"/>
                  <a:tab pos="1797050" algn="l"/>
                  <a:tab pos="2246313" algn="l"/>
                  <a:tab pos="2695575" algn="l"/>
                  <a:tab pos="3144838" algn="l"/>
                </a:tabLst>
                <a:defRPr/>
              </a:pPr>
              <a:t>19</a:t>
            </a:fld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Microsoft YaHei" panose="020B0503020204020204" pitchFamily="34" charset="-122"/>
              <a:cs typeface="Segoe UI" panose="020B0502040204020203" pitchFamily="34" charset="0"/>
            </a:endParaRPr>
          </a:p>
        </p:txBody>
      </p:sp>
      <p:sp>
        <p:nvSpPr>
          <p:cNvPr id="41985" name="Rectangle 1">
            <a:extLst>
              <a:ext uri="{FF2B5EF4-FFF2-40B4-BE49-F238E27FC236}">
                <a16:creationId xmlns:a16="http://schemas.microsoft.com/office/drawing/2014/main" id="{C69A57F4-0A14-4BB0-9570-8E4351DEF894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7488" y="812800"/>
            <a:ext cx="7124700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1986" name="Rectangle 2">
            <a:extLst>
              <a:ext uri="{FF2B5EF4-FFF2-40B4-BE49-F238E27FC236}">
                <a16:creationId xmlns:a16="http://schemas.microsoft.com/office/drawing/2014/main" id="{615A6F73-63DD-40EB-9F3E-B3B19992C3BB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0E03711-FEBA-49E1-8FB0-BC8268AE03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5E96A0E2-A530-456D-87C1-20669EC5E6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BDE40A5-DE70-4496-886B-DE20AD8491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52189-813A-4D1F-A45B-966793305175}" type="datetimeFigureOut">
              <a:rPr lang="ru-RU" smtClean="0"/>
              <a:t>22.10.2021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F7D173F-3E9F-45CC-8F47-DC11E1112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58F35A0-BE32-45ED-B9E6-A3714C2BE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17ED-740F-47AD-9763-8D74B21284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181028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85BE9F7-9ABB-4945-855E-646680A62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8544A57D-4436-4C15-BF1B-37A4CEB15F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2FBC412-8AD2-4505-A0D8-6F9DF95227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52189-813A-4D1F-A45B-966793305175}" type="datetimeFigureOut">
              <a:rPr lang="ru-RU" smtClean="0"/>
              <a:t>22.10.2021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72EFD3F-F083-4204-95EE-0303E2BAF9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759E59C-6393-4F84-8085-120C336D3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17ED-740F-47AD-9763-8D74B21284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451116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3DB8289F-EF01-47C2-90AF-76924EFFF2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3F585F0A-B66C-4B38-9E8B-291C951D40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92F3856-A6C4-4716-ADD1-FE95AA53E8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52189-813A-4D1F-A45B-966793305175}" type="datetimeFigureOut">
              <a:rPr lang="ru-RU" smtClean="0"/>
              <a:t>22.10.2021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326D379-CE02-433A-A3F8-10DAF5419F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2DEC250-23CA-49CF-93AF-25057CA4E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17ED-740F-47AD-9763-8D74B21284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92241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D253E5B-0592-4E33-8394-89DE0A6BBA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481" y="1121879"/>
            <a:ext cx="9143040" cy="2387771"/>
          </a:xfrm>
        </p:spPr>
        <p:txBody>
          <a:bodyPr anchor="b"/>
          <a:lstStyle>
            <a:lvl1pPr algn="ctr">
              <a:defRPr sz="5443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2669D965-518A-492C-B458-19614794EB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481" y="3601819"/>
            <a:ext cx="9143040" cy="1656174"/>
          </a:xfrm>
        </p:spPr>
        <p:txBody>
          <a:bodyPr/>
          <a:lstStyle>
            <a:lvl1pPr marL="0" indent="0" algn="ctr">
              <a:buNone/>
              <a:defRPr sz="2177"/>
            </a:lvl1pPr>
            <a:lvl2pPr marL="414772" indent="0" algn="ctr">
              <a:buNone/>
              <a:defRPr sz="1814"/>
            </a:lvl2pPr>
            <a:lvl3pPr marL="829544" indent="0" algn="ctr">
              <a:buNone/>
              <a:defRPr sz="1633"/>
            </a:lvl3pPr>
            <a:lvl4pPr marL="1244316" indent="0" algn="ctr">
              <a:buNone/>
              <a:defRPr sz="1452"/>
            </a:lvl4pPr>
            <a:lvl5pPr marL="1659087" indent="0" algn="ctr">
              <a:buNone/>
              <a:defRPr sz="1452"/>
            </a:lvl5pPr>
            <a:lvl6pPr marL="2073859" indent="0" algn="ctr">
              <a:buNone/>
              <a:defRPr sz="1452"/>
            </a:lvl6pPr>
            <a:lvl7pPr marL="2488631" indent="0" algn="ctr">
              <a:buNone/>
              <a:defRPr sz="1452"/>
            </a:lvl7pPr>
            <a:lvl8pPr marL="2903403" indent="0" algn="ctr">
              <a:buNone/>
              <a:defRPr sz="1452"/>
            </a:lvl8pPr>
            <a:lvl9pPr marL="3318175" indent="0" algn="ctr">
              <a:buNone/>
              <a:defRPr sz="1452"/>
            </a:lvl9pPr>
          </a:lstStyle>
          <a:p>
            <a:r>
              <a:rPr lang="ru-RU"/>
              <a:t>Образец подзаголовка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37081228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544AB8D-EB72-4146-83AD-CD9418D65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6FDEF37-BEF5-47B1-A23D-AD1DFCC747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14877159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B3A50AB-CC1F-42CE-B83C-E53EDC8A24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361" y="1709460"/>
            <a:ext cx="10515839" cy="2852939"/>
          </a:xfrm>
        </p:spPr>
        <p:txBody>
          <a:bodyPr anchor="b"/>
          <a:lstStyle>
            <a:lvl1pPr>
              <a:defRPr sz="5443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F0DCF1B-979C-4DC4-886D-DF7AC74257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361" y="4589763"/>
            <a:ext cx="10515839" cy="1499197"/>
          </a:xfrm>
        </p:spPr>
        <p:txBody>
          <a:bodyPr/>
          <a:lstStyle>
            <a:lvl1pPr marL="0" indent="0">
              <a:buNone/>
              <a:defRPr sz="2177"/>
            </a:lvl1pPr>
            <a:lvl2pPr marL="414772" indent="0">
              <a:buNone/>
              <a:defRPr sz="1814"/>
            </a:lvl2pPr>
            <a:lvl3pPr marL="829544" indent="0">
              <a:buNone/>
              <a:defRPr sz="1633"/>
            </a:lvl3pPr>
            <a:lvl4pPr marL="1244316" indent="0">
              <a:buNone/>
              <a:defRPr sz="1452"/>
            </a:lvl4pPr>
            <a:lvl5pPr marL="1659087" indent="0">
              <a:buNone/>
              <a:defRPr sz="1452"/>
            </a:lvl5pPr>
            <a:lvl6pPr marL="2073859" indent="0">
              <a:buNone/>
              <a:defRPr sz="1452"/>
            </a:lvl6pPr>
            <a:lvl7pPr marL="2488631" indent="0">
              <a:buNone/>
              <a:defRPr sz="1452"/>
            </a:lvl7pPr>
            <a:lvl8pPr marL="2903403" indent="0">
              <a:buNone/>
              <a:defRPr sz="1452"/>
            </a:lvl8pPr>
            <a:lvl9pPr marL="3318175" indent="0">
              <a:buNone/>
              <a:defRPr sz="1452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22502642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8F89C56-C39D-4AA3-AA96-61CF8A607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6D52664-00B6-4674-BAFC-1CDBC18A98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8641" y="1604328"/>
            <a:ext cx="5393279" cy="397625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5A976B4-28A9-4CE7-B1B7-8BE6EDF3C7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86240" y="1604328"/>
            <a:ext cx="5393281" cy="397625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30922646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B6BFD50-FA71-49B5-AA5B-530D061455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041" y="365798"/>
            <a:ext cx="10515839" cy="1324939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F39F111-BEA3-4649-BA21-4C9D87356D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041" y="1680657"/>
            <a:ext cx="5159039" cy="823766"/>
          </a:xfrm>
        </p:spPr>
        <p:txBody>
          <a:bodyPr anchor="b"/>
          <a:lstStyle>
            <a:lvl1pPr marL="0" indent="0">
              <a:buNone/>
              <a:defRPr sz="2177" b="1"/>
            </a:lvl1pPr>
            <a:lvl2pPr marL="414772" indent="0">
              <a:buNone/>
              <a:defRPr sz="1814" b="1"/>
            </a:lvl2pPr>
            <a:lvl3pPr marL="829544" indent="0">
              <a:buNone/>
              <a:defRPr sz="1633" b="1"/>
            </a:lvl3pPr>
            <a:lvl4pPr marL="1244316" indent="0">
              <a:buNone/>
              <a:defRPr sz="1452" b="1"/>
            </a:lvl4pPr>
            <a:lvl5pPr marL="1659087" indent="0">
              <a:buNone/>
              <a:defRPr sz="1452" b="1"/>
            </a:lvl5pPr>
            <a:lvl6pPr marL="2073859" indent="0">
              <a:buNone/>
              <a:defRPr sz="1452" b="1"/>
            </a:lvl6pPr>
            <a:lvl7pPr marL="2488631" indent="0">
              <a:buNone/>
              <a:defRPr sz="1452" b="1"/>
            </a:lvl7pPr>
            <a:lvl8pPr marL="2903403" indent="0">
              <a:buNone/>
              <a:defRPr sz="1452" b="1"/>
            </a:lvl8pPr>
            <a:lvl9pPr marL="3318175" indent="0">
              <a:buNone/>
              <a:defRPr sz="1452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C3BD4B0-7450-4490-8465-6AABC70710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041" y="2504424"/>
            <a:ext cx="5159039" cy="368534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019F984F-9516-4B1D-9FA3-81A7DC3B773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801" y="1680657"/>
            <a:ext cx="5182079" cy="823766"/>
          </a:xfrm>
        </p:spPr>
        <p:txBody>
          <a:bodyPr anchor="b"/>
          <a:lstStyle>
            <a:lvl1pPr marL="0" indent="0">
              <a:buNone/>
              <a:defRPr sz="2177" b="1"/>
            </a:lvl1pPr>
            <a:lvl2pPr marL="414772" indent="0">
              <a:buNone/>
              <a:defRPr sz="1814" b="1"/>
            </a:lvl2pPr>
            <a:lvl3pPr marL="829544" indent="0">
              <a:buNone/>
              <a:defRPr sz="1633" b="1"/>
            </a:lvl3pPr>
            <a:lvl4pPr marL="1244316" indent="0">
              <a:buNone/>
              <a:defRPr sz="1452" b="1"/>
            </a:lvl4pPr>
            <a:lvl5pPr marL="1659087" indent="0">
              <a:buNone/>
              <a:defRPr sz="1452" b="1"/>
            </a:lvl5pPr>
            <a:lvl6pPr marL="2073859" indent="0">
              <a:buNone/>
              <a:defRPr sz="1452" b="1"/>
            </a:lvl6pPr>
            <a:lvl7pPr marL="2488631" indent="0">
              <a:buNone/>
              <a:defRPr sz="1452" b="1"/>
            </a:lvl7pPr>
            <a:lvl8pPr marL="2903403" indent="0">
              <a:buNone/>
              <a:defRPr sz="1452" b="1"/>
            </a:lvl8pPr>
            <a:lvl9pPr marL="3318175" indent="0">
              <a:buNone/>
              <a:defRPr sz="1452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818DDC45-AE3E-4BF2-B455-EE6B1616D6C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801" y="2504424"/>
            <a:ext cx="5182079" cy="368534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42016566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D7791D1-0F7D-4860-978F-EEF4EA618C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428953230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2926312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09F91F6-6F70-457F-B1A8-811A2BF4A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041" y="456528"/>
            <a:ext cx="3932160" cy="1601448"/>
          </a:xfrm>
        </p:spPr>
        <p:txBody>
          <a:bodyPr anchor="b"/>
          <a:lstStyle>
            <a:lvl1pPr>
              <a:defRPr sz="2903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457A697-58FC-4436-8497-31FCA4751F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4001" y="987944"/>
            <a:ext cx="6170880" cy="4873472"/>
          </a:xfrm>
        </p:spPr>
        <p:txBody>
          <a:bodyPr/>
          <a:lstStyle>
            <a:lvl1pPr>
              <a:defRPr sz="2903"/>
            </a:lvl1pPr>
            <a:lvl2pPr>
              <a:defRPr sz="2540"/>
            </a:lvl2pPr>
            <a:lvl3pPr>
              <a:defRPr sz="2177"/>
            </a:lvl3pPr>
            <a:lvl4pPr>
              <a:defRPr sz="1814"/>
            </a:lvl4pPr>
            <a:lvl5pPr>
              <a:defRPr sz="1814"/>
            </a:lvl5pPr>
            <a:lvl6pPr>
              <a:defRPr sz="1814"/>
            </a:lvl6pPr>
            <a:lvl7pPr>
              <a:defRPr sz="1814"/>
            </a:lvl7pPr>
            <a:lvl8pPr>
              <a:defRPr sz="1814"/>
            </a:lvl8pPr>
            <a:lvl9pPr>
              <a:defRPr sz="1814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BF2326B-7715-4F6A-9643-F78A4769B9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041" y="2057977"/>
            <a:ext cx="3932160" cy="3810640"/>
          </a:xfrm>
        </p:spPr>
        <p:txBody>
          <a:bodyPr/>
          <a:lstStyle>
            <a:lvl1pPr marL="0" indent="0">
              <a:buNone/>
              <a:defRPr sz="1452"/>
            </a:lvl1pPr>
            <a:lvl2pPr marL="414772" indent="0">
              <a:buNone/>
              <a:defRPr sz="1270"/>
            </a:lvl2pPr>
            <a:lvl3pPr marL="829544" indent="0">
              <a:buNone/>
              <a:defRPr sz="1089"/>
            </a:lvl3pPr>
            <a:lvl4pPr marL="1244316" indent="0">
              <a:buNone/>
              <a:defRPr sz="907"/>
            </a:lvl4pPr>
            <a:lvl5pPr marL="1659087" indent="0">
              <a:buNone/>
              <a:defRPr sz="907"/>
            </a:lvl5pPr>
            <a:lvl6pPr marL="2073859" indent="0">
              <a:buNone/>
              <a:defRPr sz="907"/>
            </a:lvl6pPr>
            <a:lvl7pPr marL="2488631" indent="0">
              <a:buNone/>
              <a:defRPr sz="907"/>
            </a:lvl7pPr>
            <a:lvl8pPr marL="2903403" indent="0">
              <a:buNone/>
              <a:defRPr sz="907"/>
            </a:lvl8pPr>
            <a:lvl9pPr marL="3318175" indent="0">
              <a:buNone/>
              <a:defRPr sz="907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38322942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DCEE0D5-81E7-445B-A4BA-556890470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5D051E3-BEC8-44E5-BE4D-466DD9FED1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24E1194-E868-4487-96A9-04D0457CC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52189-813A-4D1F-A45B-966793305175}" type="datetimeFigureOut">
              <a:rPr lang="ru-RU" smtClean="0"/>
              <a:t>22.10.2021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6ACF11-98EF-45D0-8ECF-FC638FAC2E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D5C08BD-0E8B-431D-8957-C1A0ABEF4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17ED-740F-47AD-9763-8D74B21284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192417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5059E59-5F7B-4BD9-8FFA-1457D6999B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041" y="456528"/>
            <a:ext cx="3932160" cy="1601448"/>
          </a:xfrm>
        </p:spPr>
        <p:txBody>
          <a:bodyPr anchor="b"/>
          <a:lstStyle>
            <a:lvl1pPr>
              <a:defRPr sz="2903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F23BF847-A08D-47D6-A29B-49091CB9248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4001" y="987944"/>
            <a:ext cx="6170880" cy="4873472"/>
          </a:xfrm>
        </p:spPr>
        <p:txBody>
          <a:bodyPr/>
          <a:lstStyle>
            <a:lvl1pPr marL="0" indent="0">
              <a:buNone/>
              <a:defRPr sz="2903"/>
            </a:lvl1pPr>
            <a:lvl2pPr marL="414772" indent="0">
              <a:buNone/>
              <a:defRPr sz="2540"/>
            </a:lvl2pPr>
            <a:lvl3pPr marL="829544" indent="0">
              <a:buNone/>
              <a:defRPr sz="2177"/>
            </a:lvl3pPr>
            <a:lvl4pPr marL="1244316" indent="0">
              <a:buNone/>
              <a:defRPr sz="1814"/>
            </a:lvl4pPr>
            <a:lvl5pPr marL="1659087" indent="0">
              <a:buNone/>
              <a:defRPr sz="1814"/>
            </a:lvl5pPr>
            <a:lvl6pPr marL="2073859" indent="0">
              <a:buNone/>
              <a:defRPr sz="1814"/>
            </a:lvl6pPr>
            <a:lvl7pPr marL="2488631" indent="0">
              <a:buNone/>
              <a:defRPr sz="1814"/>
            </a:lvl7pPr>
            <a:lvl8pPr marL="2903403" indent="0">
              <a:buNone/>
              <a:defRPr sz="1814"/>
            </a:lvl8pPr>
            <a:lvl9pPr marL="3318175" indent="0">
              <a:buNone/>
              <a:defRPr sz="1814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972591C7-7B49-4C91-847A-845A753453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041" y="2057977"/>
            <a:ext cx="3932160" cy="3810640"/>
          </a:xfrm>
        </p:spPr>
        <p:txBody>
          <a:bodyPr/>
          <a:lstStyle>
            <a:lvl1pPr marL="0" indent="0">
              <a:buNone/>
              <a:defRPr sz="1452"/>
            </a:lvl1pPr>
            <a:lvl2pPr marL="414772" indent="0">
              <a:buNone/>
              <a:defRPr sz="1270"/>
            </a:lvl2pPr>
            <a:lvl3pPr marL="829544" indent="0">
              <a:buNone/>
              <a:defRPr sz="1089"/>
            </a:lvl3pPr>
            <a:lvl4pPr marL="1244316" indent="0">
              <a:buNone/>
              <a:defRPr sz="907"/>
            </a:lvl4pPr>
            <a:lvl5pPr marL="1659087" indent="0">
              <a:buNone/>
              <a:defRPr sz="907"/>
            </a:lvl5pPr>
            <a:lvl6pPr marL="2073859" indent="0">
              <a:buNone/>
              <a:defRPr sz="907"/>
            </a:lvl6pPr>
            <a:lvl7pPr marL="2488631" indent="0">
              <a:buNone/>
              <a:defRPr sz="907"/>
            </a:lvl7pPr>
            <a:lvl8pPr marL="2903403" indent="0">
              <a:buNone/>
              <a:defRPr sz="907"/>
            </a:lvl8pPr>
            <a:lvl9pPr marL="3318175" indent="0">
              <a:buNone/>
              <a:defRPr sz="907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48294456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0A7CA77-EC8C-4C78-BF5B-8B41BED13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D99024FE-EF1D-4B8A-B1C0-6283DC1687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138239818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BE8FC7EB-1333-4E1B-BE15-1A043E2189B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837761" y="273629"/>
            <a:ext cx="2741760" cy="530695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51BCBD48-B5C1-4222-8351-46A6B04450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08641" y="273629"/>
            <a:ext cx="8044800" cy="530695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69200749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18D6CB5-E1F6-4A2C-A566-2D3AC383B3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481" y="1121879"/>
            <a:ext cx="9143040" cy="2387771"/>
          </a:xfrm>
        </p:spPr>
        <p:txBody>
          <a:bodyPr anchor="b"/>
          <a:lstStyle>
            <a:lvl1pPr algn="ctr">
              <a:defRPr sz="5443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9AA0DA9-A646-436C-8C1F-E84DD21F9E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481" y="3601819"/>
            <a:ext cx="9143040" cy="1656174"/>
          </a:xfrm>
        </p:spPr>
        <p:txBody>
          <a:bodyPr/>
          <a:lstStyle>
            <a:lvl1pPr marL="0" indent="0" algn="ctr">
              <a:buNone/>
              <a:defRPr sz="2177"/>
            </a:lvl1pPr>
            <a:lvl2pPr marL="414772" indent="0" algn="ctr">
              <a:buNone/>
              <a:defRPr sz="1814"/>
            </a:lvl2pPr>
            <a:lvl3pPr marL="829544" indent="0" algn="ctr">
              <a:buNone/>
              <a:defRPr sz="1633"/>
            </a:lvl3pPr>
            <a:lvl4pPr marL="1244316" indent="0" algn="ctr">
              <a:buNone/>
              <a:defRPr sz="1452"/>
            </a:lvl4pPr>
            <a:lvl5pPr marL="1659087" indent="0" algn="ctr">
              <a:buNone/>
              <a:defRPr sz="1452"/>
            </a:lvl5pPr>
            <a:lvl6pPr marL="2073859" indent="0" algn="ctr">
              <a:buNone/>
              <a:defRPr sz="1452"/>
            </a:lvl6pPr>
            <a:lvl7pPr marL="2488631" indent="0" algn="ctr">
              <a:buNone/>
              <a:defRPr sz="1452"/>
            </a:lvl7pPr>
            <a:lvl8pPr marL="2903403" indent="0" algn="ctr">
              <a:buNone/>
              <a:defRPr sz="1452"/>
            </a:lvl8pPr>
            <a:lvl9pPr marL="3318175" indent="0" algn="ctr">
              <a:buNone/>
              <a:defRPr sz="1452"/>
            </a:lvl9pPr>
          </a:lstStyle>
          <a:p>
            <a:r>
              <a:rPr lang="ru-RU"/>
              <a:t>Образец подзаголовка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247330948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56F51C6-596F-47FC-BA34-5166C5BD9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3948C61-D864-4243-8988-7DCCECB273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65346702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89FE7C3-C6D0-47B7-BFF0-DEC92788A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361" y="1709460"/>
            <a:ext cx="10515839" cy="2852939"/>
          </a:xfrm>
        </p:spPr>
        <p:txBody>
          <a:bodyPr anchor="b"/>
          <a:lstStyle>
            <a:lvl1pPr>
              <a:defRPr sz="5443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E18A528-2FAB-4A70-90FC-DED39A09EC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361" y="4589763"/>
            <a:ext cx="10515839" cy="1499197"/>
          </a:xfrm>
        </p:spPr>
        <p:txBody>
          <a:bodyPr/>
          <a:lstStyle>
            <a:lvl1pPr marL="0" indent="0">
              <a:buNone/>
              <a:defRPr sz="2177"/>
            </a:lvl1pPr>
            <a:lvl2pPr marL="414772" indent="0">
              <a:buNone/>
              <a:defRPr sz="1814"/>
            </a:lvl2pPr>
            <a:lvl3pPr marL="829544" indent="0">
              <a:buNone/>
              <a:defRPr sz="1633"/>
            </a:lvl3pPr>
            <a:lvl4pPr marL="1244316" indent="0">
              <a:buNone/>
              <a:defRPr sz="1452"/>
            </a:lvl4pPr>
            <a:lvl5pPr marL="1659087" indent="0">
              <a:buNone/>
              <a:defRPr sz="1452"/>
            </a:lvl5pPr>
            <a:lvl6pPr marL="2073859" indent="0">
              <a:buNone/>
              <a:defRPr sz="1452"/>
            </a:lvl6pPr>
            <a:lvl7pPr marL="2488631" indent="0">
              <a:buNone/>
              <a:defRPr sz="1452"/>
            </a:lvl7pPr>
            <a:lvl8pPr marL="2903403" indent="0">
              <a:buNone/>
              <a:defRPr sz="1452"/>
            </a:lvl8pPr>
            <a:lvl9pPr marL="3318175" indent="0">
              <a:buNone/>
              <a:defRPr sz="1452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315008275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445319-12CD-4E01-AAF2-D80B4B0C54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C856897-2E9D-4DD4-B1D0-6580E73E86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8641" y="1604328"/>
            <a:ext cx="5393279" cy="397625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7AEFCF88-E31C-44C9-A724-A9D2CDE568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86240" y="1604328"/>
            <a:ext cx="5393281" cy="397625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204979496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B70E90-11A3-4000-BAE9-E3599E08BE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041" y="365798"/>
            <a:ext cx="10515839" cy="1324939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E352998-70CD-4292-897B-FC303A42B1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041" y="1680657"/>
            <a:ext cx="5159039" cy="823766"/>
          </a:xfrm>
        </p:spPr>
        <p:txBody>
          <a:bodyPr anchor="b"/>
          <a:lstStyle>
            <a:lvl1pPr marL="0" indent="0">
              <a:buNone/>
              <a:defRPr sz="2177" b="1"/>
            </a:lvl1pPr>
            <a:lvl2pPr marL="414772" indent="0">
              <a:buNone/>
              <a:defRPr sz="1814" b="1"/>
            </a:lvl2pPr>
            <a:lvl3pPr marL="829544" indent="0">
              <a:buNone/>
              <a:defRPr sz="1633" b="1"/>
            </a:lvl3pPr>
            <a:lvl4pPr marL="1244316" indent="0">
              <a:buNone/>
              <a:defRPr sz="1452" b="1"/>
            </a:lvl4pPr>
            <a:lvl5pPr marL="1659087" indent="0">
              <a:buNone/>
              <a:defRPr sz="1452" b="1"/>
            </a:lvl5pPr>
            <a:lvl6pPr marL="2073859" indent="0">
              <a:buNone/>
              <a:defRPr sz="1452" b="1"/>
            </a:lvl6pPr>
            <a:lvl7pPr marL="2488631" indent="0">
              <a:buNone/>
              <a:defRPr sz="1452" b="1"/>
            </a:lvl7pPr>
            <a:lvl8pPr marL="2903403" indent="0">
              <a:buNone/>
              <a:defRPr sz="1452" b="1"/>
            </a:lvl8pPr>
            <a:lvl9pPr marL="3318175" indent="0">
              <a:buNone/>
              <a:defRPr sz="1452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B953483-D54A-44FE-A022-1A42AD8497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041" y="2504424"/>
            <a:ext cx="5159039" cy="368534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01B32DA3-12DD-498F-80EA-5E434D6D26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801" y="1680657"/>
            <a:ext cx="5182079" cy="823766"/>
          </a:xfrm>
        </p:spPr>
        <p:txBody>
          <a:bodyPr anchor="b"/>
          <a:lstStyle>
            <a:lvl1pPr marL="0" indent="0">
              <a:buNone/>
              <a:defRPr sz="2177" b="1"/>
            </a:lvl1pPr>
            <a:lvl2pPr marL="414772" indent="0">
              <a:buNone/>
              <a:defRPr sz="1814" b="1"/>
            </a:lvl2pPr>
            <a:lvl3pPr marL="829544" indent="0">
              <a:buNone/>
              <a:defRPr sz="1633" b="1"/>
            </a:lvl3pPr>
            <a:lvl4pPr marL="1244316" indent="0">
              <a:buNone/>
              <a:defRPr sz="1452" b="1"/>
            </a:lvl4pPr>
            <a:lvl5pPr marL="1659087" indent="0">
              <a:buNone/>
              <a:defRPr sz="1452" b="1"/>
            </a:lvl5pPr>
            <a:lvl6pPr marL="2073859" indent="0">
              <a:buNone/>
              <a:defRPr sz="1452" b="1"/>
            </a:lvl6pPr>
            <a:lvl7pPr marL="2488631" indent="0">
              <a:buNone/>
              <a:defRPr sz="1452" b="1"/>
            </a:lvl7pPr>
            <a:lvl8pPr marL="2903403" indent="0">
              <a:buNone/>
              <a:defRPr sz="1452" b="1"/>
            </a:lvl8pPr>
            <a:lvl9pPr marL="3318175" indent="0">
              <a:buNone/>
              <a:defRPr sz="1452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7DDE9301-1100-49C3-834D-588EA7F4844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801" y="2504424"/>
            <a:ext cx="5182079" cy="368534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322608069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BE4201B-7B8F-48A5-99E8-E32E71513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225286486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610436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29BDC5-3723-4005-A6E8-D046230EC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99C8175-C2E9-4507-8BED-F1CBEB6B5D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E55A4FA-2046-45AA-B14F-90BE072F07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52189-813A-4D1F-A45B-966793305175}" type="datetimeFigureOut">
              <a:rPr lang="ru-RU" smtClean="0"/>
              <a:t>22.10.2021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6B3F545-F0D3-479C-9CB5-BFDDDAF2F5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EFCA25C-6D2C-4FDF-B236-7F7F8371BB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17ED-740F-47AD-9763-8D74B21284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3208002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38B83DB-C11C-467E-ADFF-EE74D27D45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041" y="456528"/>
            <a:ext cx="3932160" cy="1601448"/>
          </a:xfrm>
        </p:spPr>
        <p:txBody>
          <a:bodyPr anchor="b"/>
          <a:lstStyle>
            <a:lvl1pPr>
              <a:defRPr sz="2903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8F2661E-0D52-4CD8-AB1D-A123DB6C4E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4001" y="987944"/>
            <a:ext cx="6170880" cy="4873472"/>
          </a:xfrm>
        </p:spPr>
        <p:txBody>
          <a:bodyPr/>
          <a:lstStyle>
            <a:lvl1pPr>
              <a:defRPr sz="2903"/>
            </a:lvl1pPr>
            <a:lvl2pPr>
              <a:defRPr sz="2540"/>
            </a:lvl2pPr>
            <a:lvl3pPr>
              <a:defRPr sz="2177"/>
            </a:lvl3pPr>
            <a:lvl4pPr>
              <a:defRPr sz="1814"/>
            </a:lvl4pPr>
            <a:lvl5pPr>
              <a:defRPr sz="1814"/>
            </a:lvl5pPr>
            <a:lvl6pPr>
              <a:defRPr sz="1814"/>
            </a:lvl6pPr>
            <a:lvl7pPr>
              <a:defRPr sz="1814"/>
            </a:lvl7pPr>
            <a:lvl8pPr>
              <a:defRPr sz="1814"/>
            </a:lvl8pPr>
            <a:lvl9pPr>
              <a:defRPr sz="1814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986A7F2-94BD-4423-999A-5BC33CCBFD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041" y="2057977"/>
            <a:ext cx="3932160" cy="3810640"/>
          </a:xfrm>
        </p:spPr>
        <p:txBody>
          <a:bodyPr/>
          <a:lstStyle>
            <a:lvl1pPr marL="0" indent="0">
              <a:buNone/>
              <a:defRPr sz="1452"/>
            </a:lvl1pPr>
            <a:lvl2pPr marL="414772" indent="0">
              <a:buNone/>
              <a:defRPr sz="1270"/>
            </a:lvl2pPr>
            <a:lvl3pPr marL="829544" indent="0">
              <a:buNone/>
              <a:defRPr sz="1089"/>
            </a:lvl3pPr>
            <a:lvl4pPr marL="1244316" indent="0">
              <a:buNone/>
              <a:defRPr sz="907"/>
            </a:lvl4pPr>
            <a:lvl5pPr marL="1659087" indent="0">
              <a:buNone/>
              <a:defRPr sz="907"/>
            </a:lvl5pPr>
            <a:lvl6pPr marL="2073859" indent="0">
              <a:buNone/>
              <a:defRPr sz="907"/>
            </a:lvl6pPr>
            <a:lvl7pPr marL="2488631" indent="0">
              <a:buNone/>
              <a:defRPr sz="907"/>
            </a:lvl7pPr>
            <a:lvl8pPr marL="2903403" indent="0">
              <a:buNone/>
              <a:defRPr sz="907"/>
            </a:lvl8pPr>
            <a:lvl9pPr marL="3318175" indent="0">
              <a:buNone/>
              <a:defRPr sz="907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164382939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16BBE41-C4C2-4539-A627-8206F49EF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041" y="456528"/>
            <a:ext cx="3932160" cy="1601448"/>
          </a:xfrm>
        </p:spPr>
        <p:txBody>
          <a:bodyPr anchor="b"/>
          <a:lstStyle>
            <a:lvl1pPr>
              <a:defRPr sz="2903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34F53DE5-24B3-41E1-87A0-6467AE90607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4001" y="987944"/>
            <a:ext cx="6170880" cy="4873472"/>
          </a:xfrm>
        </p:spPr>
        <p:txBody>
          <a:bodyPr/>
          <a:lstStyle>
            <a:lvl1pPr marL="0" indent="0">
              <a:buNone/>
              <a:defRPr sz="2903"/>
            </a:lvl1pPr>
            <a:lvl2pPr marL="414772" indent="0">
              <a:buNone/>
              <a:defRPr sz="2540"/>
            </a:lvl2pPr>
            <a:lvl3pPr marL="829544" indent="0">
              <a:buNone/>
              <a:defRPr sz="2177"/>
            </a:lvl3pPr>
            <a:lvl4pPr marL="1244316" indent="0">
              <a:buNone/>
              <a:defRPr sz="1814"/>
            </a:lvl4pPr>
            <a:lvl5pPr marL="1659087" indent="0">
              <a:buNone/>
              <a:defRPr sz="1814"/>
            </a:lvl5pPr>
            <a:lvl6pPr marL="2073859" indent="0">
              <a:buNone/>
              <a:defRPr sz="1814"/>
            </a:lvl6pPr>
            <a:lvl7pPr marL="2488631" indent="0">
              <a:buNone/>
              <a:defRPr sz="1814"/>
            </a:lvl7pPr>
            <a:lvl8pPr marL="2903403" indent="0">
              <a:buNone/>
              <a:defRPr sz="1814"/>
            </a:lvl8pPr>
            <a:lvl9pPr marL="3318175" indent="0">
              <a:buNone/>
              <a:defRPr sz="1814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BC2AA07-E696-4097-A8B6-BD5C731C78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041" y="2057977"/>
            <a:ext cx="3932160" cy="3810640"/>
          </a:xfrm>
        </p:spPr>
        <p:txBody>
          <a:bodyPr/>
          <a:lstStyle>
            <a:lvl1pPr marL="0" indent="0">
              <a:buNone/>
              <a:defRPr sz="1452"/>
            </a:lvl1pPr>
            <a:lvl2pPr marL="414772" indent="0">
              <a:buNone/>
              <a:defRPr sz="1270"/>
            </a:lvl2pPr>
            <a:lvl3pPr marL="829544" indent="0">
              <a:buNone/>
              <a:defRPr sz="1089"/>
            </a:lvl3pPr>
            <a:lvl4pPr marL="1244316" indent="0">
              <a:buNone/>
              <a:defRPr sz="907"/>
            </a:lvl4pPr>
            <a:lvl5pPr marL="1659087" indent="0">
              <a:buNone/>
              <a:defRPr sz="907"/>
            </a:lvl5pPr>
            <a:lvl6pPr marL="2073859" indent="0">
              <a:buNone/>
              <a:defRPr sz="907"/>
            </a:lvl6pPr>
            <a:lvl7pPr marL="2488631" indent="0">
              <a:buNone/>
              <a:defRPr sz="907"/>
            </a:lvl7pPr>
            <a:lvl8pPr marL="2903403" indent="0">
              <a:buNone/>
              <a:defRPr sz="907"/>
            </a:lvl8pPr>
            <a:lvl9pPr marL="3318175" indent="0">
              <a:buNone/>
              <a:defRPr sz="907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367858376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511BED7-BF43-4256-8D96-495D09C8D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74CE4D1E-CB87-42D6-B47E-5AE8F58EED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277238111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384EE413-FB92-422A-9A0B-0C66C8DC35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837761" y="273629"/>
            <a:ext cx="2741760" cy="530695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A27D123A-071E-478E-8EEE-ED677FDEF4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08641" y="273629"/>
            <a:ext cx="8044800" cy="530695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27601021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7905C8C-DC3C-4001-B559-02B84F09D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B54C1E2-DC70-48E0-A6A7-539BD5A276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BC59A056-374C-4DFD-A0F3-D2FF314AE0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5BC412D-FD38-4D16-BC42-1CA90AF79D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52189-813A-4D1F-A45B-966793305175}" type="datetimeFigureOut">
              <a:rPr lang="ru-RU" smtClean="0"/>
              <a:t>22.10.2021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E008F5C-3867-468D-AA4F-5EA0F69356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B32C313-A221-48E1-8A39-53EB1A5A04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17ED-740F-47AD-9763-8D74B21284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589286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EF090EE-9286-4D59-85CC-C0A190AA4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2435BB1-7288-4081-B392-427EFA9554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56B03559-431E-4D6C-923E-0A310C4481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527C0342-971C-4F54-B4C3-06081C5AC6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C85F18CA-DCFF-4E9C-9E1C-A0AF032020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CF4AD448-1FA9-41DC-BFC3-BE64814140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52189-813A-4D1F-A45B-966793305175}" type="datetimeFigureOut">
              <a:rPr lang="ru-RU" smtClean="0"/>
              <a:t>22.10.2021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69AD92DF-1CE7-4F32-9D14-45328F891B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73AB70C9-B957-4259-BD8A-821515DAC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17ED-740F-47AD-9763-8D74B21284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124896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5158076-B8A3-4818-BEE8-2E3257D3C2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7902602D-9643-40AD-A4B9-72A1D08A11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52189-813A-4D1F-A45B-966793305175}" type="datetimeFigureOut">
              <a:rPr lang="ru-RU" smtClean="0"/>
              <a:t>22.10.2021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F5323603-53AC-4EAB-8F45-75B40FAD41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99EF78FA-B1E9-4C46-9557-DF95460C4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17ED-740F-47AD-9763-8D74B21284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426836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C3DF7EED-C303-42DA-B478-9E5745E116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52189-813A-4D1F-A45B-966793305175}" type="datetimeFigureOut">
              <a:rPr lang="ru-RU" smtClean="0"/>
              <a:t>22.10.2021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D6005E73-0BCD-4479-9A4F-495F885DD3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BADC868-E44E-4AED-8CAE-CE8151474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17ED-740F-47AD-9763-8D74B21284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799636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155AC44-2FB9-4ECA-BA09-E60ECD8132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EEAF21F-2F27-456B-B9BC-096B655BC6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6A32CE3-F7BB-457F-A0CC-16E8326AB2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C5B888D-D736-4C33-9B46-5D86D27F4F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52189-813A-4D1F-A45B-966793305175}" type="datetimeFigureOut">
              <a:rPr lang="ru-RU" smtClean="0"/>
              <a:t>22.10.2021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359F96C-BB78-495D-9FF9-9D394EF392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FC0988A-37BE-4B0A-8D6C-C2EB06006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17ED-740F-47AD-9763-8D74B21284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994945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8978AA-E58B-462A-B820-21D6FCCB2A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CDC96A9D-A12D-4ED5-B282-38885C9A132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0A43D1D-3D32-4520-9531-730642F3AC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DA32F92-AD63-4F83-A386-148EDD4C0D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52189-813A-4D1F-A45B-966793305175}" type="datetimeFigureOut">
              <a:rPr lang="ru-RU" smtClean="0"/>
              <a:t>22.10.2021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C2801A0-E3B8-4550-9E17-664B9E7A43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5BA175E-1B0D-4C45-8F6A-35EE894C0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17ED-740F-47AD-9763-8D74B21284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504278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10B6E99-14EC-4974-B24A-F82178CF7C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2BA68CF-B7B3-49EF-9028-36C23B5545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7B2F53C-4E10-4BDC-9C7C-FDCC5C3AB1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252189-813A-4D1F-A45B-966793305175}" type="datetimeFigureOut">
              <a:rPr lang="ru-RU" smtClean="0"/>
              <a:t>22.10.2021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6F61A31-2097-431D-B8C5-683ED10700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609D955-DE5D-4F18-9884-ABD0E87BBD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D217ED-740F-47AD-9763-8D74B21284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91603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Rectangle 1">
            <a:extLst>
              <a:ext uri="{FF2B5EF4-FFF2-40B4-BE49-F238E27FC236}">
                <a16:creationId xmlns:a16="http://schemas.microsoft.com/office/drawing/2014/main" id="{9E491BF9-8417-4C9B-8901-B0A6316DC63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08641" y="273629"/>
            <a:ext cx="10970880" cy="11434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ru-RU"/>
              <a:t>Для правки текста заглавия щёлкните мышью</a:t>
            </a:r>
          </a:p>
        </p:txBody>
      </p:sp>
      <p:sp>
        <p:nvSpPr>
          <p:cNvPr id="3074" name="Rectangle 2">
            <a:extLst>
              <a:ext uri="{FF2B5EF4-FFF2-40B4-BE49-F238E27FC236}">
                <a16:creationId xmlns:a16="http://schemas.microsoft.com/office/drawing/2014/main" id="{2B31B2D1-D800-43C8-8414-2A95091EC62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08641" y="1604328"/>
            <a:ext cx="10970880" cy="3976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8128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ru-RU"/>
              <a:t>Для правки структуры щёлкните мышью</a:t>
            </a:r>
          </a:p>
          <a:p>
            <a:pPr lvl="1"/>
            <a:r>
              <a:rPr lang="en-GB" altLang="ru-RU"/>
              <a:t>Второй уровень структуры</a:t>
            </a:r>
          </a:p>
          <a:p>
            <a:pPr lvl="2"/>
            <a:r>
              <a:rPr lang="en-GB" altLang="ru-RU"/>
              <a:t>Третий уровень структуры</a:t>
            </a:r>
          </a:p>
          <a:p>
            <a:pPr lvl="3"/>
            <a:r>
              <a:rPr lang="en-GB" altLang="ru-RU"/>
              <a:t>Четвёртый уровень структуры</a:t>
            </a:r>
          </a:p>
          <a:p>
            <a:pPr lvl="4"/>
            <a:r>
              <a:rPr lang="en-GB" altLang="ru-RU"/>
              <a:t>Пятый уровень структуры</a:t>
            </a:r>
          </a:p>
          <a:p>
            <a:pPr lvl="4"/>
            <a:r>
              <a:rPr lang="en-GB" altLang="ru-RU"/>
              <a:t>Шестой уровень структуры</a:t>
            </a:r>
          </a:p>
          <a:p>
            <a:pPr lvl="4"/>
            <a:r>
              <a:rPr lang="en-GB" altLang="ru-RU"/>
              <a:t>Седьмой уровень структуры</a:t>
            </a:r>
          </a:p>
        </p:txBody>
      </p:sp>
    </p:spTree>
    <p:extLst>
      <p:ext uri="{BB962C8B-B14F-4D97-AF65-F5344CB8AC3E}">
        <p14:creationId xmlns:p14="http://schemas.microsoft.com/office/powerpoint/2010/main" val="29840556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 kern="1200">
          <a:solidFill>
            <a:srgbClr val="000000"/>
          </a:solidFill>
          <a:latin typeface="+mj-lt"/>
          <a:ea typeface="+mj-ea"/>
          <a:cs typeface="+mj-cs"/>
        </a:defRPr>
      </a:lvl1pPr>
      <a:lvl2pPr marL="674004" indent="-259232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2pPr>
      <a:lvl3pPr marL="1036930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3pPr>
      <a:lvl4pPr marL="1451701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4pPr>
      <a:lvl5pPr marL="1866473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5pPr>
      <a:lvl6pPr marL="2281245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6pPr>
      <a:lvl7pPr marL="2696017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7pPr>
      <a:lvl8pPr marL="3110789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8pPr>
      <a:lvl9pPr marL="3525561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9pPr>
    </p:titleStyle>
    <p:bodyStyle>
      <a:lvl1pPr marL="311079" indent="-311079" algn="l" defTabSz="407571" rtl="0" fontAlgn="base" hangingPunct="0">
        <a:lnSpc>
          <a:spcPct val="98000"/>
        </a:lnSpc>
        <a:spcBef>
          <a:spcPts val="1293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903" kern="1200">
          <a:solidFill>
            <a:srgbClr val="000000"/>
          </a:solidFill>
          <a:latin typeface="+mn-lt"/>
          <a:ea typeface="+mn-ea"/>
          <a:cs typeface="+mn-cs"/>
        </a:defRPr>
      </a:lvl1pPr>
      <a:lvl2pPr marL="674004" indent="-259232" algn="l" defTabSz="407571" rtl="0" fontAlgn="base" hangingPunct="0">
        <a:lnSpc>
          <a:spcPct val="98000"/>
        </a:lnSpc>
        <a:spcBef>
          <a:spcPts val="1032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540" kern="1200">
          <a:solidFill>
            <a:srgbClr val="000000"/>
          </a:solidFill>
          <a:latin typeface="+mn-lt"/>
          <a:ea typeface="+mn-ea"/>
          <a:cs typeface="+mn-cs"/>
        </a:defRPr>
      </a:lvl2pPr>
      <a:lvl3pPr marL="1036930" indent="-207386" algn="l" defTabSz="407571" rtl="0" fontAlgn="base" hangingPunct="0">
        <a:lnSpc>
          <a:spcPct val="98000"/>
        </a:lnSpc>
        <a:spcBef>
          <a:spcPts val="771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177" kern="1200">
          <a:solidFill>
            <a:srgbClr val="000000"/>
          </a:solidFill>
          <a:latin typeface="+mn-lt"/>
          <a:ea typeface="+mn-ea"/>
          <a:cs typeface="+mn-cs"/>
        </a:defRPr>
      </a:lvl3pPr>
      <a:lvl4pPr marL="1451701" indent="-207386" algn="l" defTabSz="407571" rtl="0" fontAlgn="base" hangingPunct="0">
        <a:lnSpc>
          <a:spcPct val="98000"/>
        </a:lnSpc>
        <a:spcBef>
          <a:spcPts val="522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1814" kern="1200">
          <a:solidFill>
            <a:srgbClr val="000000"/>
          </a:solidFill>
          <a:latin typeface="+mn-lt"/>
          <a:ea typeface="+mn-ea"/>
          <a:cs typeface="+mn-cs"/>
        </a:defRPr>
      </a:lvl4pPr>
      <a:lvl5pPr marL="1866473" indent="-207386" algn="l" defTabSz="407571" rtl="0" fontAlgn="base" hangingPunct="0">
        <a:lnSpc>
          <a:spcPct val="98000"/>
        </a:lnSpc>
        <a:spcBef>
          <a:spcPts val="261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1814" kern="1200">
          <a:solidFill>
            <a:srgbClr val="000000"/>
          </a:solidFill>
          <a:latin typeface="+mn-lt"/>
          <a:ea typeface="+mn-ea"/>
          <a:cs typeface="+mn-cs"/>
        </a:defRPr>
      </a:lvl5pPr>
      <a:lvl6pPr marL="2281245" indent="-207386" algn="l" defTabSz="829544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3" kern="1200">
          <a:solidFill>
            <a:schemeClr val="tx1"/>
          </a:solidFill>
          <a:latin typeface="+mn-lt"/>
          <a:ea typeface="+mn-ea"/>
          <a:cs typeface="+mn-cs"/>
        </a:defRPr>
      </a:lvl6pPr>
      <a:lvl7pPr marL="2696017" indent="-207386" algn="l" defTabSz="829544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3" kern="1200">
          <a:solidFill>
            <a:schemeClr val="tx1"/>
          </a:solidFill>
          <a:latin typeface="+mn-lt"/>
          <a:ea typeface="+mn-ea"/>
          <a:cs typeface="+mn-cs"/>
        </a:defRPr>
      </a:lvl7pPr>
      <a:lvl8pPr marL="3110789" indent="-207386" algn="l" defTabSz="829544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3" kern="1200">
          <a:solidFill>
            <a:schemeClr val="tx1"/>
          </a:solidFill>
          <a:latin typeface="+mn-lt"/>
          <a:ea typeface="+mn-ea"/>
          <a:cs typeface="+mn-cs"/>
        </a:defRPr>
      </a:lvl8pPr>
      <a:lvl9pPr marL="3525561" indent="-207386" algn="l" defTabSz="829544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1pPr>
      <a:lvl2pPr marL="414772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2pPr>
      <a:lvl3pPr marL="829544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3pPr>
      <a:lvl4pPr marL="1244316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4pPr>
      <a:lvl5pPr marL="1659087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5pPr>
      <a:lvl6pPr marL="2073859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6pPr>
      <a:lvl7pPr marL="2488631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7pPr>
      <a:lvl8pPr marL="2903403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8pPr>
      <a:lvl9pPr marL="3318175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Rectangle 1">
            <a:extLst>
              <a:ext uri="{FF2B5EF4-FFF2-40B4-BE49-F238E27FC236}">
                <a16:creationId xmlns:a16="http://schemas.microsoft.com/office/drawing/2014/main" id="{9E0AAC1A-E131-4487-823E-5CE3B12357C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08641" y="273629"/>
            <a:ext cx="10970880" cy="11434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ru-RU"/>
              <a:t>Для правки текста заглавия щёлкните мышью</a:t>
            </a:r>
          </a:p>
        </p:txBody>
      </p:sp>
      <p:sp>
        <p:nvSpPr>
          <p:cNvPr id="3074" name="Rectangle 2">
            <a:extLst>
              <a:ext uri="{FF2B5EF4-FFF2-40B4-BE49-F238E27FC236}">
                <a16:creationId xmlns:a16="http://schemas.microsoft.com/office/drawing/2014/main" id="{F4B210BF-9696-412D-B536-7FAD8BB4633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08641" y="1604328"/>
            <a:ext cx="10970880" cy="3976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8128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ru-RU"/>
              <a:t>Для правки структуры щёлкните мышью</a:t>
            </a:r>
          </a:p>
          <a:p>
            <a:pPr lvl="1"/>
            <a:r>
              <a:rPr lang="en-GB" altLang="ru-RU"/>
              <a:t>Второй уровень структуры</a:t>
            </a:r>
          </a:p>
          <a:p>
            <a:pPr lvl="2"/>
            <a:r>
              <a:rPr lang="en-GB" altLang="ru-RU"/>
              <a:t>Третий уровень структуры</a:t>
            </a:r>
          </a:p>
          <a:p>
            <a:pPr lvl="3"/>
            <a:r>
              <a:rPr lang="en-GB" altLang="ru-RU"/>
              <a:t>Четвёртый уровень структуры</a:t>
            </a:r>
          </a:p>
          <a:p>
            <a:pPr lvl="4"/>
            <a:r>
              <a:rPr lang="en-GB" altLang="ru-RU"/>
              <a:t>Пятый уровень структуры</a:t>
            </a:r>
          </a:p>
          <a:p>
            <a:pPr lvl="4"/>
            <a:r>
              <a:rPr lang="en-GB" altLang="ru-RU"/>
              <a:t>Шестой уровень структуры</a:t>
            </a:r>
          </a:p>
          <a:p>
            <a:pPr lvl="4"/>
            <a:r>
              <a:rPr lang="en-GB" altLang="ru-RU"/>
              <a:t>Седьмой уровень структуры</a:t>
            </a:r>
          </a:p>
        </p:txBody>
      </p:sp>
    </p:spTree>
    <p:extLst>
      <p:ext uri="{BB962C8B-B14F-4D97-AF65-F5344CB8AC3E}">
        <p14:creationId xmlns:p14="http://schemas.microsoft.com/office/powerpoint/2010/main" val="22430970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 kern="1200">
          <a:solidFill>
            <a:srgbClr val="000000"/>
          </a:solidFill>
          <a:latin typeface="+mj-lt"/>
          <a:ea typeface="+mj-ea"/>
          <a:cs typeface="+mj-cs"/>
        </a:defRPr>
      </a:lvl1pPr>
      <a:lvl2pPr marL="674004" indent="-259232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2pPr>
      <a:lvl3pPr marL="1036930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3pPr>
      <a:lvl4pPr marL="1451701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4pPr>
      <a:lvl5pPr marL="1866473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5pPr>
      <a:lvl6pPr marL="2281245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6pPr>
      <a:lvl7pPr marL="2696017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7pPr>
      <a:lvl8pPr marL="3110789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8pPr>
      <a:lvl9pPr marL="3525561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9pPr>
    </p:titleStyle>
    <p:bodyStyle>
      <a:lvl1pPr marL="311079" indent="-311079" algn="l" defTabSz="407571" rtl="0" fontAlgn="base" hangingPunct="0">
        <a:lnSpc>
          <a:spcPct val="98000"/>
        </a:lnSpc>
        <a:spcBef>
          <a:spcPts val="1293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903" kern="1200">
          <a:solidFill>
            <a:srgbClr val="000000"/>
          </a:solidFill>
          <a:latin typeface="+mn-lt"/>
          <a:ea typeface="+mn-ea"/>
          <a:cs typeface="+mn-cs"/>
        </a:defRPr>
      </a:lvl1pPr>
      <a:lvl2pPr marL="674004" indent="-259232" algn="l" defTabSz="407571" rtl="0" fontAlgn="base" hangingPunct="0">
        <a:lnSpc>
          <a:spcPct val="98000"/>
        </a:lnSpc>
        <a:spcBef>
          <a:spcPts val="1032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540" kern="1200">
          <a:solidFill>
            <a:srgbClr val="000000"/>
          </a:solidFill>
          <a:latin typeface="+mn-lt"/>
          <a:ea typeface="+mn-ea"/>
          <a:cs typeface="+mn-cs"/>
        </a:defRPr>
      </a:lvl2pPr>
      <a:lvl3pPr marL="1036930" indent="-207386" algn="l" defTabSz="407571" rtl="0" fontAlgn="base" hangingPunct="0">
        <a:lnSpc>
          <a:spcPct val="98000"/>
        </a:lnSpc>
        <a:spcBef>
          <a:spcPts val="771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177" kern="1200">
          <a:solidFill>
            <a:srgbClr val="000000"/>
          </a:solidFill>
          <a:latin typeface="+mn-lt"/>
          <a:ea typeface="+mn-ea"/>
          <a:cs typeface="+mn-cs"/>
        </a:defRPr>
      </a:lvl3pPr>
      <a:lvl4pPr marL="1451701" indent="-207386" algn="l" defTabSz="407571" rtl="0" fontAlgn="base" hangingPunct="0">
        <a:lnSpc>
          <a:spcPct val="98000"/>
        </a:lnSpc>
        <a:spcBef>
          <a:spcPts val="522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1814" kern="1200">
          <a:solidFill>
            <a:srgbClr val="000000"/>
          </a:solidFill>
          <a:latin typeface="+mn-lt"/>
          <a:ea typeface="+mn-ea"/>
          <a:cs typeface="+mn-cs"/>
        </a:defRPr>
      </a:lvl4pPr>
      <a:lvl5pPr marL="1866473" indent="-207386" algn="l" defTabSz="407571" rtl="0" fontAlgn="base" hangingPunct="0">
        <a:lnSpc>
          <a:spcPct val="98000"/>
        </a:lnSpc>
        <a:spcBef>
          <a:spcPts val="261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1814" kern="1200">
          <a:solidFill>
            <a:srgbClr val="000000"/>
          </a:solidFill>
          <a:latin typeface="+mn-lt"/>
          <a:ea typeface="+mn-ea"/>
          <a:cs typeface="+mn-cs"/>
        </a:defRPr>
      </a:lvl5pPr>
      <a:lvl6pPr marL="2281245" indent="-207386" algn="l" defTabSz="829544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3" kern="1200">
          <a:solidFill>
            <a:schemeClr val="tx1"/>
          </a:solidFill>
          <a:latin typeface="+mn-lt"/>
          <a:ea typeface="+mn-ea"/>
          <a:cs typeface="+mn-cs"/>
        </a:defRPr>
      </a:lvl6pPr>
      <a:lvl7pPr marL="2696017" indent="-207386" algn="l" defTabSz="829544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3" kern="1200">
          <a:solidFill>
            <a:schemeClr val="tx1"/>
          </a:solidFill>
          <a:latin typeface="+mn-lt"/>
          <a:ea typeface="+mn-ea"/>
          <a:cs typeface="+mn-cs"/>
        </a:defRPr>
      </a:lvl7pPr>
      <a:lvl8pPr marL="3110789" indent="-207386" algn="l" defTabSz="829544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3" kern="1200">
          <a:solidFill>
            <a:schemeClr val="tx1"/>
          </a:solidFill>
          <a:latin typeface="+mn-lt"/>
          <a:ea typeface="+mn-ea"/>
          <a:cs typeface="+mn-cs"/>
        </a:defRPr>
      </a:lvl8pPr>
      <a:lvl9pPr marL="3525561" indent="-207386" algn="l" defTabSz="829544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1pPr>
      <a:lvl2pPr marL="414772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2pPr>
      <a:lvl3pPr marL="829544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3pPr>
      <a:lvl4pPr marL="1244316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4pPr>
      <a:lvl5pPr marL="1659087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5pPr>
      <a:lvl6pPr marL="2073859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6pPr>
      <a:lvl7pPr marL="2488631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7pPr>
      <a:lvl8pPr marL="2903403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8pPr>
      <a:lvl9pPr marL="3318175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17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8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0.png"/><Relationship Id="rId13" Type="http://schemas.openxmlformats.org/officeDocument/2006/relationships/customXml" Target="../ink/ink6.xml"/><Relationship Id="rId3" Type="http://schemas.openxmlformats.org/officeDocument/2006/relationships/image" Target="../media/image20.png"/><Relationship Id="rId7" Type="http://schemas.openxmlformats.org/officeDocument/2006/relationships/customXml" Target="../ink/ink3.xml"/><Relationship Id="rId12" Type="http://schemas.openxmlformats.org/officeDocument/2006/relationships/image" Target="../media/image24.png"/><Relationship Id="rId17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6" Type="http://schemas.openxmlformats.org/officeDocument/2006/relationships/customXml" Target="../ink/ink8.xml"/><Relationship Id="rId1" Type="http://schemas.openxmlformats.org/officeDocument/2006/relationships/slideLayout" Target="../slideLayouts/slideLayout29.xml"/><Relationship Id="rId6" Type="http://schemas.openxmlformats.org/officeDocument/2006/relationships/customXml" Target="../ink/ink2.xml"/><Relationship Id="rId11" Type="http://schemas.openxmlformats.org/officeDocument/2006/relationships/customXml" Target="../ink/ink5.xml"/><Relationship Id="rId5" Type="http://schemas.openxmlformats.org/officeDocument/2006/relationships/image" Target="../media/image210.png"/><Relationship Id="rId15" Type="http://schemas.openxmlformats.org/officeDocument/2006/relationships/image" Target="../media/image25.png"/><Relationship Id="rId10" Type="http://schemas.openxmlformats.org/officeDocument/2006/relationships/image" Target="../media/image23.png"/><Relationship Id="rId4" Type="http://schemas.openxmlformats.org/officeDocument/2006/relationships/customXml" Target="../ink/ink1.xml"/><Relationship Id="rId9" Type="http://schemas.openxmlformats.org/officeDocument/2006/relationships/customXml" Target="../ink/ink4.xml"/><Relationship Id="rId14" Type="http://schemas.openxmlformats.org/officeDocument/2006/relationships/customXml" Target="../ink/ink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7" Type="http://schemas.openxmlformats.org/officeDocument/2006/relationships/image" Target="../media/image10.png"/><Relationship Id="rId2" Type="http://schemas.openxmlformats.org/officeDocument/2006/relationships/slideLayout" Target="../slideLayouts/slideLayout29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1.png"/><Relationship Id="rId5" Type="http://schemas.openxmlformats.org/officeDocument/2006/relationships/image" Target="../media/image9.bin"/><Relationship Id="rId4" Type="http://schemas.openxmlformats.org/officeDocument/2006/relationships/oleObject" Target="../embeddings/oleObject1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08BB225-746E-43BF-B2D7-BD87643B7F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79142"/>
            <a:ext cx="9144000" cy="2387600"/>
          </a:xfrm>
        </p:spPr>
        <p:txBody>
          <a:bodyPr/>
          <a:lstStyle/>
          <a:p>
            <a:r>
              <a:rPr lang="ru-RU" b="1" dirty="0"/>
              <a:t>Курский </a:t>
            </a:r>
            <a:r>
              <a:rPr lang="en-US" b="1" dirty="0"/>
              <a:t>CanSat</a:t>
            </a:r>
            <a:br>
              <a:rPr lang="en-US" dirty="0"/>
            </a:br>
            <a:r>
              <a:rPr lang="ru-RU" dirty="0"/>
              <a:t>Лига Юниор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86F4E49C-1508-4BBB-B666-189D80189E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2576820"/>
          </a:xfrm>
        </p:spPr>
        <p:txBody>
          <a:bodyPr/>
          <a:lstStyle/>
          <a:p>
            <a:r>
              <a:rPr lang="ru-RU" sz="3200" dirty="0"/>
              <a:t>Команда </a:t>
            </a:r>
            <a:r>
              <a:rPr lang="en-US" sz="3200" dirty="0"/>
              <a:t>CanSAD</a:t>
            </a:r>
            <a:endParaRPr lang="ru-RU" sz="3200" dirty="0"/>
          </a:p>
          <a:p>
            <a:endParaRPr lang="ru-RU" dirty="0"/>
          </a:p>
          <a:p>
            <a:endParaRPr lang="ru-RU" dirty="0"/>
          </a:p>
          <a:p>
            <a:br>
              <a:rPr lang="ru-RU" dirty="0"/>
            </a:br>
            <a:br>
              <a:rPr lang="ru-RU" dirty="0"/>
            </a:br>
            <a:r>
              <a:rPr lang="ru-RU" dirty="0"/>
              <a:t>2021</a:t>
            </a:r>
          </a:p>
        </p:txBody>
      </p:sp>
    </p:spTree>
    <p:extLst>
      <p:ext uri="{BB962C8B-B14F-4D97-AF65-F5344CB8AC3E}">
        <p14:creationId xmlns:p14="http://schemas.microsoft.com/office/powerpoint/2010/main" val="40445017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3F41C19-9824-42ED-BD97-5066B69F0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44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Расчет времени работы сервопривода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F77EB90-EC52-4333-81AE-D6F9C3439A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196" y="2079488"/>
            <a:ext cx="4491460" cy="336859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FA857DC-31B4-4C5F-987F-EB99A0D195F9}"/>
                  </a:ext>
                </a:extLst>
              </p:cNvPr>
              <p:cNvSpPr txBox="1"/>
              <p:nvPr/>
            </p:nvSpPr>
            <p:spPr>
              <a:xfrm>
                <a:off x="5273336" y="2079488"/>
                <a:ext cx="6918664" cy="36933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•</a:t>
                </a: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Согласно ТД вал сервопривода совершает оборот на </a:t>
                </a:r>
                <a14:m>
                  <m:oMath xmlns:m="http://schemas.openxmlformats.org/officeDocument/2006/math">
                    <m:r>
                      <a:rPr lang="ru-RU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60</m:t>
                    </m:r>
                    <m:r>
                      <a:rPr lang="ru-R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°</m:t>
                    </m:r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 за </a:t>
                </a:r>
                <a14:m>
                  <m:oMath xmlns:m="http://schemas.openxmlformats.org/officeDocument/2006/math">
                    <m:r>
                      <a:rPr lang="ru-RU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0,1 с</m:t>
                    </m:r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максимальный угол поворота составляет </a:t>
                </a:r>
                <a14:m>
                  <m:oMath xmlns:m="http://schemas.openxmlformats.org/officeDocument/2006/math">
                    <m:r>
                      <a:rPr lang="ru-RU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180</m:t>
                    </m:r>
                    <m:r>
                      <a:rPr lang="ru-RU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°</m:t>
                    </m:r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</a:t>
                </a:r>
              </a:p>
              <a:p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ru-RU" dirty="0"/>
                  <a:t>•</a:t>
                </a:r>
                <a:r>
                  <a:rPr lang="en-US" dirty="0"/>
                  <a:t> </a:t>
                </a:r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В конструкцию сервопривода были внесены изменения, благодаря которым его вал может поворачиваться полностью неограниченное количество раз. Таким образом, полный оборот на </a:t>
                </a:r>
                <a14:m>
                  <m:oMath xmlns:m="http://schemas.openxmlformats.org/officeDocument/2006/math">
                    <m:r>
                      <a:rPr lang="ru-RU" b="0" i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3</m:t>
                    </m:r>
                    <m:r>
                      <a:rPr lang="ru-RU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60</m:t>
                    </m:r>
                    <m:r>
                      <a:rPr lang="ru-RU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°</m:t>
                    </m:r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 произойдет за  </a:t>
                </a:r>
                <a14:m>
                  <m:oMath xmlns:m="http://schemas.openxmlformats.org/officeDocument/2006/math">
                    <m:r>
                      <a:rPr lang="ru-RU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0,</m:t>
                    </m:r>
                    <m:r>
                      <a:rPr lang="ru-RU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6</m:t>
                    </m:r>
                    <m:r>
                      <a:rPr lang="ru-RU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с</m:t>
                    </m:r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endParaRPr lang="ru-RU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ru-RU" dirty="0"/>
                  <a:t>•</a:t>
                </a:r>
                <a:r>
                  <a:rPr lang="en-US" dirty="0"/>
                  <a:t> </a:t>
                </a:r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Гайка, удерживающая крышку пружины закручена на валу на 3 витка резьбы. Таким образом, для того чтобы она открутилась, вал должен совершить 3 оборота, на это уйдет </a:t>
                </a:r>
                <a14:m>
                  <m:oMath xmlns:m="http://schemas.openxmlformats.org/officeDocument/2006/math">
                    <m:r>
                      <a:rPr lang="ru-RU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1</m:t>
                    </m:r>
                    <m:r>
                      <a:rPr lang="ru-RU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,8 с</m:t>
                    </m:r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Однако, во избежание нештатных ситуаций время работы сервопривода ограничено 5 секундами.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FA857DC-31B4-4C5F-987F-EB99A0D195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3336" y="2079488"/>
                <a:ext cx="6918664" cy="3693319"/>
              </a:xfrm>
              <a:prstGeom prst="rect">
                <a:avLst/>
              </a:prstGeom>
              <a:blipFill>
                <a:blip r:embed="rId3"/>
                <a:stretch>
                  <a:fillRect l="-705" t="-825" b="-165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80D196F4-39A5-4285-A601-54FE3531A4D4}"/>
              </a:ext>
            </a:extLst>
          </p:cNvPr>
          <p:cNvSpPr txBox="1"/>
          <p:nvPr/>
        </p:nvSpPr>
        <p:spPr>
          <a:xfrm>
            <a:off x="481613" y="5678247"/>
            <a:ext cx="45580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i="1" dirty="0"/>
              <a:t>Используемый в СС сервопривод </a:t>
            </a:r>
            <a:r>
              <a:rPr lang="en-US" sz="1600" i="1" dirty="0" err="1"/>
              <a:t>TowerPro</a:t>
            </a:r>
            <a:r>
              <a:rPr lang="en-US" sz="1600" i="1" dirty="0"/>
              <a:t> SG90 </a:t>
            </a:r>
            <a:endParaRPr lang="ru-RU" sz="1600" i="1" dirty="0"/>
          </a:p>
        </p:txBody>
      </p:sp>
    </p:spTree>
    <p:extLst>
      <p:ext uri="{BB962C8B-B14F-4D97-AF65-F5344CB8AC3E}">
        <p14:creationId xmlns:p14="http://schemas.microsoft.com/office/powerpoint/2010/main" val="30636330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3F41C19-9824-42ED-BD97-5066B69F0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44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Расчет высоты активации системы спасения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BB55CB8-1718-4207-9D22-63C07BA126D0}"/>
                  </a:ext>
                </a:extLst>
              </p:cNvPr>
              <p:cNvSpPr txBox="1"/>
              <p:nvPr/>
            </p:nvSpPr>
            <p:spPr>
              <a:xfrm>
                <a:off x="472996" y="1633492"/>
                <a:ext cx="11242170" cy="48992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• Из 2 закона Ньютона и формулы для вычисления силы сопротивления через коэффициент сопротивления формы следует следующее неравенство: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ru-RU" b="0" i="1" smtClean="0">
                              <a:latin typeface="Cambria Math" panose="02040503050406030204" pitchFamily="18" charset="0"/>
                            </a:rPr>
                            <m:t>сопр</m:t>
                          </m:r>
                        </m:sub>
                      </m:sSub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ru-RU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f>
                        <m:fPr>
                          <m:ctrlPr>
                            <a:rPr lang="ru-RU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  <m:sSup>
                            <m:sSupPr>
                              <m:ctrlPr>
                                <a:rPr lang="ru-R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ru-RU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f>
                            <m:fPr>
                              <m:ctrlPr>
                                <a:rPr lang="ru-RU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𝑚𝑔</m:t>
                      </m:r>
                    </m:oMath>
                  </m:oMathPara>
                </a14:m>
                <a:endParaRPr lang="en-US" dirty="0"/>
              </a:p>
              <a:p>
                <a:pPr algn="ctr"/>
                <a:endParaRPr lang="en-US" sz="1050" dirty="0"/>
              </a:p>
              <a:p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где: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 - безразмерный КСФ. Учитывая что спутник при падении нельзя рассматривать как тело определенной геометрической формы, его значение было принято за </a:t>
                </a:r>
                <a14:m>
                  <m:oMath xmlns:m="http://schemas.openxmlformats.org/officeDocument/2006/math">
                    <m:r>
                      <a:rPr lang="ru-RU" b="0" i="1" smtClean="0">
                        <a:latin typeface="Cambria Math" panose="02040503050406030204" pitchFamily="18" charset="0"/>
                      </a:rPr>
                      <m:t>0,8</m:t>
                    </m:r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;  </a:t>
                </a:r>
                <a14:m>
                  <m:oMath xmlns:m="http://schemas.openxmlformats.org/officeDocument/2006/math">
                    <m:r>
                      <a:rPr lang="ru-RU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 – плотность среды, с учетом атмосферных условий имеет значение </a:t>
                </a:r>
                <a14:m>
                  <m:oMath xmlns:m="http://schemas.openxmlformats.org/officeDocument/2006/math">
                    <m:r>
                      <a:rPr lang="ru-RU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ru-R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1,2</m:t>
                    </m:r>
                    <m:f>
                      <m:fPr>
                        <m:ctrlPr>
                          <a:rPr lang="ru-RU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кг</m:t>
                        </m:r>
                      </m:num>
                      <m:den>
                        <m:sSup>
                          <m:sSupPr>
                            <m:ctrlPr>
                              <a:rPr lang="ru-RU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ru-RU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м</m:t>
                            </m:r>
                          </m:e>
                          <m:sup>
                            <m:r>
                              <a:rPr lang="ru-RU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den>
                    </m:f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;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 – максимальная скорость падения спутника в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ru-RU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b="0" i="1" smtClean="0">
                            <a:latin typeface="Cambria Math" panose="02040503050406030204" pitchFamily="18" charset="0"/>
                          </a:rPr>
                          <m:t>м</m:t>
                        </m:r>
                      </m:num>
                      <m:den>
                        <m:r>
                          <a:rPr lang="ru-RU" b="0" i="1" smtClean="0">
                            <a:latin typeface="Cambria Math" panose="02040503050406030204" pitchFamily="18" charset="0"/>
                          </a:rPr>
                          <m:t>с</m:t>
                        </m:r>
                      </m:den>
                    </m:f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искомая величина;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 – объем спутника, </a:t>
                </a:r>
                <a14:m>
                  <m:oMath xmlns:m="http://schemas.openxmlformats.org/officeDocument/2006/math">
                    <m:r>
                      <a:rPr lang="ru-RU" b="0" i="1" smtClean="0">
                        <a:latin typeface="Cambria Math" panose="02040503050406030204" pitchFamily="18" charset="0"/>
                      </a:rPr>
                      <m:t>0,001382</m:t>
                    </m:r>
                    <m:sSup>
                      <m:sSupPr>
                        <m:ctrlPr>
                          <a:rPr lang="ru-RU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b="0" i="1" smtClean="0">
                            <a:latin typeface="Cambria Math" panose="02040503050406030204" pitchFamily="18" charset="0"/>
                          </a:rPr>
                          <m:t> м</m:t>
                        </m:r>
                      </m:e>
                      <m:sup>
                        <m:r>
                          <a:rPr lang="ru-RU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;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 – масса спутника, </a:t>
                </a:r>
                <a14:m>
                  <m:oMath xmlns:m="http://schemas.openxmlformats.org/officeDocument/2006/math">
                    <m:r>
                      <a:rPr lang="ru-RU" b="0" i="1" smtClean="0">
                        <a:latin typeface="Cambria Math" panose="02040503050406030204" pitchFamily="18" charset="0"/>
                      </a:rPr>
                      <m:t>0,42 кг</m:t>
                    </m:r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;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𝑔</m:t>
                    </m:r>
                    <m:r>
                      <a:rPr lang="ru-RU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𝑐𝑜𝑛𝑠𝑡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=9,81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b="0" i="1" smtClean="0">
                            <a:latin typeface="Cambria Math" panose="02040503050406030204" pitchFamily="18" charset="0"/>
                          </a:rPr>
                          <m:t>м</m:t>
                        </m:r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ru-RU" b="0" i="1" smtClean="0">
                                <a:latin typeface="Cambria Math" panose="02040503050406030204" pitchFamily="18" charset="0"/>
                              </a:rPr>
                              <m:t>с</m:t>
                            </m:r>
                          </m:e>
                          <m:sup>
                            <m:r>
                              <a:rPr lang="ru-RU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endParaRPr lang="ru-RU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• Выразив скорость из этой формулы и подставив известные значения, получим максимальную скорость падения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=26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b="0" i="1" smtClean="0">
                            <a:latin typeface="Cambria Math" panose="02040503050406030204" pitchFamily="18" charset="0"/>
                          </a:rPr>
                          <m:t>м</m:t>
                        </m:r>
                      </m:num>
                      <m:den>
                        <m:r>
                          <a:rPr lang="ru-RU" b="0" i="1" smtClean="0">
                            <a:latin typeface="Cambria Math" panose="02040503050406030204" pitchFamily="18" charset="0"/>
                          </a:rPr>
                          <m:t>с</m:t>
                        </m:r>
                      </m:den>
                    </m:f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</a:t>
                </a:r>
              </a:p>
              <a:p>
                <a:endParaRPr lang="ru-RU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• Сервопривод до открытия СС будет работать 2 секунды, за это время спутник снизиться на </a:t>
                </a:r>
                <a14:m>
                  <m:oMath xmlns:m="http://schemas.openxmlformats.org/officeDocument/2006/math">
                    <m:r>
                      <a:rPr lang="ru-RU" b="0" i="1" smtClean="0">
                        <a:latin typeface="Cambria Math" panose="02040503050406030204" pitchFamily="18" charset="0"/>
                      </a:rPr>
                      <m:t>26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i="1">
                            <a:latin typeface="Cambria Math" panose="02040503050406030204" pitchFamily="18" charset="0"/>
                          </a:rPr>
                          <m:t>м</m:t>
                        </m:r>
                      </m:num>
                      <m:den>
                        <m:r>
                          <a:rPr lang="ru-RU" i="1">
                            <a:latin typeface="Cambria Math" panose="02040503050406030204" pitchFamily="18" charset="0"/>
                          </a:rPr>
                          <m:t>с</m:t>
                        </m:r>
                      </m:den>
                    </m:f>
                    <m:r>
                      <a:rPr lang="ru-RU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ru-R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×2с=52м</m:t>
                    </m:r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Поскольку парашют должен быть открыт на высоте 50 метров, сервопривод необходимо запустить на высоте </a:t>
                </a:r>
                <a14:m>
                  <m:oMath xmlns:m="http://schemas.openxmlformats.org/officeDocument/2006/math">
                    <m:r>
                      <a:rPr lang="ru-RU" b="0" i="1" smtClean="0">
                        <a:latin typeface="Cambria Math" panose="02040503050406030204" pitchFamily="18" charset="0"/>
                      </a:rPr>
                      <m:t>50м+52м=102м</m:t>
                    </m:r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Сделаем запас и примем это значение за </a:t>
                </a:r>
                <a14:m>
                  <m:oMath xmlns:m="http://schemas.openxmlformats.org/officeDocument/2006/math">
                    <m:r>
                      <a:rPr lang="ru-RU" i="1">
                        <a:latin typeface="Cambria Math" panose="02040503050406030204" pitchFamily="18" charset="0"/>
                      </a:rPr>
                      <m:t>1</m:t>
                    </m:r>
                    <m:r>
                      <a:rPr lang="ru-RU" b="0" i="1" smtClean="0">
                        <a:latin typeface="Cambria Math" panose="02040503050406030204" pitchFamily="18" charset="0"/>
                      </a:rPr>
                      <m:t>10</m:t>
                    </m:r>
                    <m:r>
                      <a:rPr lang="ru-RU" i="1">
                        <a:latin typeface="Cambria Math" panose="02040503050406030204" pitchFamily="18" charset="0"/>
                      </a:rPr>
                      <m:t>м</m:t>
                    </m:r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BB55CB8-1718-4207-9D22-63C07BA126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996" y="1633492"/>
                <a:ext cx="11242170" cy="4899226"/>
              </a:xfrm>
              <a:prstGeom prst="rect">
                <a:avLst/>
              </a:prstGeom>
              <a:blipFill>
                <a:blip r:embed="rId2"/>
                <a:stretch>
                  <a:fillRect l="-488" t="-746" r="-81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323084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001127-A289-4088-AE23-632789EE2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1726" y="96076"/>
            <a:ext cx="10408547" cy="1102410"/>
          </a:xfrm>
        </p:spPr>
        <p:txBody>
          <a:bodyPr/>
          <a:lstStyle/>
          <a:p>
            <a:r>
              <a:rPr lang="ru-RU" altLang="ru-RU" sz="4000" dirty="0">
                <a:latin typeface="Arial" panose="020B0604020202020204" pitchFamily="34" charset="0"/>
              </a:rPr>
              <a:t>Алгоритм работы спутника при срабатывании СС</a:t>
            </a:r>
            <a:endParaRPr lang="ru-R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64B83A0-71F9-4B28-A510-D99B8BE147BD}"/>
              </a:ext>
            </a:extLst>
          </p:cNvPr>
          <p:cNvSpPr txBox="1"/>
          <p:nvPr/>
        </p:nvSpPr>
        <p:spPr>
          <a:xfrm>
            <a:off x="4119238" y="2878398"/>
            <a:ext cx="718103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После запуска программы микроконтроллер в спутнике ждет сигнала с фоторезистора, который будет означать разделение разгонного блока и второй ступени. Затем, по снижению до 80 метров запускается сервомотор, который откручивает гайку и освобождает пружину, которая выталкивает парашют. На высоте 50 метров произойдет раскрытие парашюта, который обеспечит плавное приземление отсека с полезной нагрузкой.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90E3BE6-65C8-4370-88A2-E1D525EBF6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622" y="1198486"/>
            <a:ext cx="1600200" cy="539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0001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F0742F-CC29-4618-8E83-91209F7FD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44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Фото системы спасения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B7A56FE-D4D2-4C4A-9ED9-4C685E72C4C2}"/>
              </a:ext>
            </a:extLst>
          </p:cNvPr>
          <p:cNvSpPr txBox="1"/>
          <p:nvPr/>
        </p:nvSpPr>
        <p:spPr>
          <a:xfrm>
            <a:off x="6566793" y="2085490"/>
            <a:ext cx="5413211" cy="35994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1 – </a:t>
            </a:r>
            <a:r>
              <a:rPr lang="ru-RU" sz="2000" dirty="0"/>
              <a:t>демпфер, к которому крепится через вертлюг парашют;</a:t>
            </a:r>
          </a:p>
          <a:p>
            <a:pPr>
              <a:lnSpc>
                <a:spcPct val="150000"/>
              </a:lnSpc>
            </a:pPr>
            <a:r>
              <a:rPr lang="ru-RU" sz="2000" dirty="0"/>
              <a:t>2 – крышка пружины (системы спасения);</a:t>
            </a:r>
          </a:p>
          <a:p>
            <a:pPr>
              <a:lnSpc>
                <a:spcPct val="150000"/>
              </a:lnSpc>
            </a:pPr>
            <a:r>
              <a:rPr lang="ru-RU" sz="2000" dirty="0"/>
              <a:t>3 – пружина;</a:t>
            </a:r>
            <a:endParaRPr lang="en-US" sz="2000" dirty="0"/>
          </a:p>
          <a:p>
            <a:pPr>
              <a:lnSpc>
                <a:spcPct val="150000"/>
              </a:lnSpc>
            </a:pPr>
            <a:endParaRPr lang="ru-RU" sz="800" dirty="0"/>
          </a:p>
          <a:p>
            <a:r>
              <a:rPr lang="ru-RU" sz="2000" dirty="0"/>
              <a:t>4 – винт на валу сервопривода, удерживающий</a:t>
            </a:r>
            <a:r>
              <a:rPr lang="en-US" sz="2000" dirty="0"/>
              <a:t> </a:t>
            </a:r>
            <a:r>
              <a:rPr lang="ru-RU" sz="2000" dirty="0"/>
              <a:t> крышку в сжатом состоянии;</a:t>
            </a:r>
            <a:endParaRPr lang="en-US" sz="2000" dirty="0"/>
          </a:p>
          <a:p>
            <a:endParaRPr lang="ru-RU" sz="900" dirty="0"/>
          </a:p>
          <a:p>
            <a:r>
              <a:rPr lang="ru-RU" sz="2000" dirty="0"/>
              <a:t>5 – контактная группа 3</a:t>
            </a:r>
            <a:r>
              <a:rPr lang="en-US" sz="2000" dirty="0"/>
              <a:t>pin </a:t>
            </a:r>
            <a:r>
              <a:rPr lang="ru-RU" sz="2000" dirty="0"/>
              <a:t>для подключения к</a:t>
            </a:r>
            <a:r>
              <a:rPr lang="en-US" sz="2000" dirty="0"/>
              <a:t> </a:t>
            </a:r>
            <a:r>
              <a:rPr lang="ru-RU" sz="2000" dirty="0"/>
              <a:t> плате спутника;</a:t>
            </a:r>
          </a:p>
          <a:p>
            <a:pPr>
              <a:lnSpc>
                <a:spcPct val="150000"/>
              </a:lnSpc>
            </a:pPr>
            <a:r>
              <a:rPr lang="ru-RU" sz="2000" dirty="0"/>
              <a:t>6 – сервопривод.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8FB6F40-B6BD-47E9-A1CA-8302C32E4E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979" y="1951938"/>
            <a:ext cx="4612364" cy="4589764"/>
          </a:xfrm>
          <a:prstGeom prst="rect">
            <a:avLst/>
          </a:prstGeom>
        </p:spPr>
      </p:pic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1895B7C2-2413-4F87-AA08-8C51B63BB67E}"/>
              </a:ext>
            </a:extLst>
          </p:cNvPr>
          <p:cNvCxnSpPr>
            <a:cxnSpLocks/>
          </p:cNvCxnSpPr>
          <p:nvPr/>
        </p:nvCxnSpPr>
        <p:spPr bwMode="auto">
          <a:xfrm>
            <a:off x="2541069" y="2685448"/>
            <a:ext cx="3099335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>
            <a:extLst>
              <a:ext uri="{FF2B5EF4-FFF2-40B4-BE49-F238E27FC236}">
                <a16:creationId xmlns:a16="http://schemas.microsoft.com/office/drawing/2014/main" id="{5005FF77-9025-435A-8CA6-4454DB5E7CD7}"/>
              </a:ext>
            </a:extLst>
          </p:cNvPr>
          <p:cNvCxnSpPr>
            <a:cxnSpLocks/>
          </p:cNvCxnSpPr>
          <p:nvPr/>
        </p:nvCxnSpPr>
        <p:spPr bwMode="auto">
          <a:xfrm>
            <a:off x="2042659" y="3220278"/>
            <a:ext cx="3597745" cy="10531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7" name="Прямая соединительная линия 26">
            <a:extLst>
              <a:ext uri="{FF2B5EF4-FFF2-40B4-BE49-F238E27FC236}">
                <a16:creationId xmlns:a16="http://schemas.microsoft.com/office/drawing/2014/main" id="{307DEA88-B211-48BD-9A61-F37CEE980879}"/>
              </a:ext>
            </a:extLst>
          </p:cNvPr>
          <p:cNvCxnSpPr>
            <a:cxnSpLocks/>
          </p:cNvCxnSpPr>
          <p:nvPr/>
        </p:nvCxnSpPr>
        <p:spPr bwMode="auto">
          <a:xfrm flipV="1">
            <a:off x="1846446" y="4071840"/>
            <a:ext cx="3793958" cy="1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5" name="Прямая соединительная линия 34">
            <a:extLst>
              <a:ext uri="{FF2B5EF4-FFF2-40B4-BE49-F238E27FC236}">
                <a16:creationId xmlns:a16="http://schemas.microsoft.com/office/drawing/2014/main" id="{62FC7710-1418-412C-A4C3-4CAD1303E8E4}"/>
              </a:ext>
            </a:extLst>
          </p:cNvPr>
          <p:cNvCxnSpPr>
            <a:cxnSpLocks/>
          </p:cNvCxnSpPr>
          <p:nvPr/>
        </p:nvCxnSpPr>
        <p:spPr bwMode="auto">
          <a:xfrm>
            <a:off x="1489077" y="4450953"/>
            <a:ext cx="4151326" cy="48196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7" name="Прямая соединительная линия 36">
            <a:extLst>
              <a:ext uri="{FF2B5EF4-FFF2-40B4-BE49-F238E27FC236}">
                <a16:creationId xmlns:a16="http://schemas.microsoft.com/office/drawing/2014/main" id="{D1DBABE0-4891-43E6-9FFF-C2B4C23EF662}"/>
              </a:ext>
            </a:extLst>
          </p:cNvPr>
          <p:cNvCxnSpPr>
            <a:cxnSpLocks/>
          </p:cNvCxnSpPr>
          <p:nvPr/>
        </p:nvCxnSpPr>
        <p:spPr bwMode="auto">
          <a:xfrm flipV="1">
            <a:off x="1366787" y="5124425"/>
            <a:ext cx="4273616" cy="120061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9" name="Прямая соединительная линия 38">
            <a:extLst>
              <a:ext uri="{FF2B5EF4-FFF2-40B4-BE49-F238E27FC236}">
                <a16:creationId xmlns:a16="http://schemas.microsoft.com/office/drawing/2014/main" id="{86AF434B-8D7D-409D-B2DA-2AE55F14FA4F}"/>
              </a:ext>
            </a:extLst>
          </p:cNvPr>
          <p:cNvCxnSpPr>
            <a:cxnSpLocks/>
          </p:cNvCxnSpPr>
          <p:nvPr/>
        </p:nvCxnSpPr>
        <p:spPr bwMode="auto">
          <a:xfrm>
            <a:off x="3238297" y="4766564"/>
            <a:ext cx="2402106" cy="28256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806338C8-373F-4499-B0BF-E02FD65436E6}"/>
              </a:ext>
            </a:extLst>
          </p:cNvPr>
          <p:cNvSpPr txBox="1"/>
          <p:nvPr/>
        </p:nvSpPr>
        <p:spPr>
          <a:xfrm>
            <a:off x="5640403" y="250243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ru-RU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A9D79BD-1AA3-4723-AA92-33A8DCD6F582}"/>
              </a:ext>
            </a:extLst>
          </p:cNvPr>
          <p:cNvSpPr txBox="1"/>
          <p:nvPr/>
        </p:nvSpPr>
        <p:spPr>
          <a:xfrm>
            <a:off x="5640403" y="303561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ru-RU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5CF9207-6B14-42D8-9B84-041A9665BA7F}"/>
              </a:ext>
            </a:extLst>
          </p:cNvPr>
          <p:cNvSpPr txBox="1"/>
          <p:nvPr/>
        </p:nvSpPr>
        <p:spPr>
          <a:xfrm>
            <a:off x="5598725" y="388521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endParaRPr lang="ru-RU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C54AE86-7DEE-47BB-9FD6-3146185BFD31}"/>
              </a:ext>
            </a:extLst>
          </p:cNvPr>
          <p:cNvSpPr txBox="1"/>
          <p:nvPr/>
        </p:nvSpPr>
        <p:spPr>
          <a:xfrm>
            <a:off x="5605276" y="427775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endParaRPr lang="ru-RU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D6A2672-2647-489E-8E76-1905166C91F1}"/>
              </a:ext>
            </a:extLst>
          </p:cNvPr>
          <p:cNvSpPr txBox="1"/>
          <p:nvPr/>
        </p:nvSpPr>
        <p:spPr>
          <a:xfrm>
            <a:off x="5608350" y="461015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  <a:endParaRPr lang="ru-RU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3E72015-975C-4E57-91CC-162DBB821C6A}"/>
              </a:ext>
            </a:extLst>
          </p:cNvPr>
          <p:cNvSpPr txBox="1"/>
          <p:nvPr/>
        </p:nvSpPr>
        <p:spPr>
          <a:xfrm>
            <a:off x="5605276" y="493975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6</a:t>
            </a:r>
            <a:endParaRPr lang="ru-RU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3698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33B90B1-C4C4-4CFE-AEE2-6AAA0EE9A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Структурная схема спутника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C066AC-978F-41B8-A245-69168F2BD508}"/>
              </a:ext>
            </a:extLst>
          </p:cNvPr>
          <p:cNvSpPr txBox="1"/>
          <p:nvPr/>
        </p:nvSpPr>
        <p:spPr>
          <a:xfrm>
            <a:off x="6545179" y="2293405"/>
            <a:ext cx="5397653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• Плата микроконтроллера питается от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Li-Po </a:t>
            </a:r>
            <a:r>
              <a:rPr lang="ru-RU" dirty="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аккумулятора, все остальные модули от линейного стабилизатора напряжения, распаянного на плате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Arduino Nano.</a:t>
            </a:r>
          </a:p>
          <a:p>
            <a:endParaRPr lang="en-US" sz="1000" dirty="0">
              <a:solidFill>
                <a:srgbClr val="000000"/>
              </a:solidFill>
              <a:latin typeface="Calibri" panose="020F0502020204030204" pitchFamily="34" charset="0"/>
              <a:ea typeface="Microsoft YaHei" panose="020B0503020204020204" pitchFamily="34" charset="-122"/>
              <a:cs typeface="Calibri" panose="020F0502020204030204" pitchFamily="34" charset="0"/>
            </a:endParaRPr>
          </a:p>
          <a:p>
            <a:r>
              <a:rPr lang="ru-RU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•</a:t>
            </a:r>
            <a:r>
              <a:rPr lang="en-US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 </a:t>
            </a:r>
            <a:r>
              <a:rPr lang="ru-RU" dirty="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Акселерометр, датчик давления и температурный датчик, магнитометр распаяны в модуле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SV-610 </a:t>
            </a:r>
            <a:r>
              <a:rPr lang="ru-RU" dirty="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и подключаются к МК по протоколу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I2C.</a:t>
            </a:r>
          </a:p>
          <a:p>
            <a:endParaRPr lang="en-US" sz="1000" dirty="0">
              <a:solidFill>
                <a:srgbClr val="000000"/>
              </a:solidFill>
              <a:latin typeface="Calibri" panose="020F0502020204030204" pitchFamily="34" charset="0"/>
              <a:ea typeface="Microsoft YaHei" panose="020B0503020204020204" pitchFamily="34" charset="-122"/>
              <a:cs typeface="Calibri" panose="020F0502020204030204" pitchFamily="34" charset="0"/>
            </a:endParaRPr>
          </a:p>
          <a:p>
            <a:r>
              <a:rPr lang="ru-RU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•</a:t>
            </a:r>
            <a:r>
              <a:rPr lang="en-US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 </a:t>
            </a:r>
            <a:r>
              <a:rPr lang="ru-RU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Модуль </a:t>
            </a:r>
            <a:r>
              <a:rPr lang="en-US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SD-</a:t>
            </a:r>
            <a:r>
              <a:rPr lang="ru-RU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карты подключается по протоколу </a:t>
            </a:r>
            <a:r>
              <a:rPr lang="en-US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SPI.</a:t>
            </a:r>
          </a:p>
          <a:p>
            <a:endParaRPr lang="en-US" sz="1050" kern="1200" dirty="0">
              <a:solidFill>
                <a:srgbClr val="000000"/>
              </a:solidFill>
              <a:effectLst/>
              <a:latin typeface="Calibri" panose="020F0502020204030204" pitchFamily="34" charset="0"/>
              <a:ea typeface="Microsoft YaHei" panose="020B0503020204020204" pitchFamily="34" charset="-122"/>
              <a:cs typeface="Calibri" panose="020F0502020204030204" pitchFamily="34" charset="0"/>
            </a:endParaRPr>
          </a:p>
          <a:p>
            <a:r>
              <a:rPr lang="ru-RU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•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 </a:t>
            </a:r>
            <a:r>
              <a:rPr lang="ru-RU" dirty="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Радиомодуль, который работает как передатчик, подключается по протоколу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UART.</a:t>
            </a:r>
            <a:endParaRPr lang="ru-RU" dirty="0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317066FC-7108-4814-ACCB-C0D3AC1674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587" y="2059805"/>
            <a:ext cx="5641494" cy="3914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5418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1">
            <a:extLst>
              <a:ext uri="{FF2B5EF4-FFF2-40B4-BE49-F238E27FC236}">
                <a16:creationId xmlns:a16="http://schemas.microsoft.com/office/drawing/2014/main" id="{1E4775C6-1C74-430D-AA57-146A23CFDA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1042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1pPr>
            <a:lvl2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2pPr>
            <a:lvl3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3pPr>
            <a:lvl4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4pPr>
            <a:lvl5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9pPr>
          </a:lstStyle>
          <a:p>
            <a:pPr marL="171382" indent="-168502" algn="ctr" defTabSz="407571" fontAlgn="base" hangingPunct="0">
              <a:lnSpc>
                <a:spcPct val="90000"/>
              </a:lnSpc>
              <a:spcBef>
                <a:spcPts val="748"/>
              </a:spcBef>
              <a:spcAft>
                <a:spcPct val="0"/>
              </a:spcAft>
              <a:buClr>
                <a:srgbClr val="000000"/>
              </a:buClr>
              <a:buSzPct val="100000"/>
              <a:tabLst>
                <a:tab pos="171382" algn="l"/>
                <a:tab pos="407571" algn="l"/>
                <a:tab pos="815142" algn="l"/>
                <a:tab pos="1222713" algn="l"/>
                <a:tab pos="1630284" algn="l"/>
                <a:tab pos="2037855" algn="l"/>
                <a:tab pos="2445426" algn="l"/>
                <a:tab pos="2852997" algn="l"/>
                <a:tab pos="3260568" algn="l"/>
                <a:tab pos="3668139" algn="l"/>
                <a:tab pos="4075709" algn="l"/>
                <a:tab pos="4483281" algn="l"/>
                <a:tab pos="4890851" algn="l"/>
                <a:tab pos="5298423" algn="l"/>
                <a:tab pos="5705993" algn="l"/>
                <a:tab pos="6113565" algn="l"/>
                <a:tab pos="6521135" algn="l"/>
                <a:tab pos="6928706" algn="l"/>
                <a:tab pos="7336277" algn="l"/>
                <a:tab pos="7743848" algn="l"/>
                <a:tab pos="8151419" algn="l"/>
              </a:tabLst>
            </a:pPr>
            <a:r>
              <a:rPr lang="ru-RU" altLang="ru-RU" sz="48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Принципиальная электрическая схема 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2FB0C1E-97A3-4A3A-B1F9-F267FFC0B8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1235" y="1122163"/>
            <a:ext cx="10629530" cy="5615108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E45A6E1-2842-44CD-8FED-A7808387AB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641" y="0"/>
            <a:ext cx="10970880" cy="1143480"/>
          </a:xfrm>
        </p:spPr>
        <p:txBody>
          <a:bodyPr/>
          <a:lstStyle/>
          <a:p>
            <a:r>
              <a:rPr lang="ru-RU" sz="44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Алгоритм работы спутника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31170DA-9DEE-4FB9-AE4C-616654C6E3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827" y="1123985"/>
            <a:ext cx="4514850" cy="56292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55A11BF-ED90-451D-B33D-EE6306B3F7DD}"/>
                  </a:ext>
                </a:extLst>
              </p:cNvPr>
              <p:cNvSpPr txBox="1"/>
              <p:nvPr/>
            </p:nvSpPr>
            <p:spPr>
              <a:xfrm>
                <a:off x="6094081" y="1117470"/>
                <a:ext cx="5689626" cy="56323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1800" kern="12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•</a:t>
                </a:r>
                <a:r>
                  <a:rPr lang="en-US" sz="1800" kern="12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 </a:t>
                </a:r>
                <a:r>
                  <a:rPr lang="ru-RU" sz="1800" kern="12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После включения питания мы должны выбрать режи</a:t>
                </a:r>
                <a:r>
                  <a:rPr lang="ru-RU" dirty="0">
                    <a:solidFill>
                      <a:srgbClr val="000000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м работы: тестирование или рабочий режим. При запуске рабочего режима происходит калибровка датчика, при тестировании осуществляется индикация согласно регламенту.</a:t>
                </a:r>
              </a:p>
              <a:p>
                <a:r>
                  <a:rPr lang="ru-RU" sz="1800" kern="12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• Если высота увеличилась на 2 метра относительно  точки включения спутника, будет зафиксирован старт.</a:t>
                </a:r>
              </a:p>
              <a:p>
                <a:r>
                  <a:rPr lang="ru-RU" sz="1800" kern="12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•</a:t>
                </a:r>
                <a:r>
                  <a:rPr lang="ru-RU" dirty="0">
                    <a:solidFill>
                      <a:srgbClr val="000000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 Если текущая высота меньше максимальной, фиксируется точка апогея.</a:t>
                </a:r>
              </a:p>
              <a:p>
                <a:r>
                  <a:rPr lang="ru-RU" sz="1800" kern="12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• Если высота меньше 110 метров и угол меньше 60</a:t>
                </a:r>
                <a14:m>
                  <m:oMath xmlns:m="http://schemas.openxmlformats.org/officeDocument/2006/math">
                    <m:r>
                      <a:rPr lang="ru-RU" sz="1800" i="1" kern="120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°</m:t>
                    </m:r>
                  </m:oMath>
                </a14:m>
                <a:r>
                  <a:rPr lang="ru-RU" dirty="0"/>
                  <a:t>, запускается система спасения.</a:t>
                </a:r>
              </a:p>
              <a:p>
                <a:r>
                  <a:rPr lang="ru-RU" sz="1800" kern="12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• Если значение сигнала с фоторезистора меняется больше чем на 10 единиц, фиксируется разделение ОПН и разгонного модуля.</a:t>
                </a:r>
              </a:p>
              <a:p>
                <a:r>
                  <a:rPr lang="ru-RU" sz="1800" kern="12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•</a:t>
                </a:r>
                <a:r>
                  <a:rPr lang="ru-RU" dirty="0">
                    <a:solidFill>
                      <a:srgbClr val="000000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 Если текущая высота меньше прошлой не больше чем на 1 метр и точка активации СС пройдена, фиксируется приземление.</a:t>
                </a:r>
              </a:p>
              <a:p>
                <a:r>
                  <a:rPr lang="ru-RU" sz="1800" kern="12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• Телеме</a:t>
                </a:r>
                <a:r>
                  <a:rPr lang="ru-RU" dirty="0">
                    <a:solidFill>
                      <a:srgbClr val="000000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трия отправляется на землю по радиоканалу 2 раза в секунду, на </a:t>
                </a:r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SD </a:t>
                </a:r>
                <a:r>
                  <a:rPr lang="ru-RU" dirty="0">
                    <a:solidFill>
                      <a:srgbClr val="000000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карту записывается 4 раза в секунду.</a:t>
                </a:r>
                <a:endParaRPr lang="ru-RU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55A11BF-ED90-451D-B33D-EE6306B3F7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4081" y="1117470"/>
                <a:ext cx="5689626" cy="5632311"/>
              </a:xfrm>
              <a:prstGeom prst="rect">
                <a:avLst/>
              </a:prstGeom>
              <a:blipFill>
                <a:blip r:embed="rId3"/>
                <a:stretch>
                  <a:fillRect l="-965" t="-541" r="-1286" b="-75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217405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B29E122-1666-4194-86E5-112E3485FF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0560" y="0"/>
            <a:ext cx="10970880" cy="674703"/>
          </a:xfrm>
        </p:spPr>
        <p:txBody>
          <a:bodyPr/>
          <a:lstStyle/>
          <a:p>
            <a:r>
              <a:rPr lang="ru-RU" dirty="0"/>
              <a:t>Плата спутника		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930038B-8BDB-4342-8F68-2FE32DB2C6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558" y="1246499"/>
            <a:ext cx="7286168" cy="5471038"/>
          </a:xfrm>
          <a:prstGeom prst="rect">
            <a:avLst/>
          </a:prstGeom>
        </p:spPr>
      </p:pic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672FFCAB-C7C6-4840-A59A-9D9BEE4F9DF8}"/>
              </a:ext>
            </a:extLst>
          </p:cNvPr>
          <p:cNvCxnSpPr>
            <a:cxnSpLocks/>
          </p:cNvCxnSpPr>
          <p:nvPr/>
        </p:nvCxnSpPr>
        <p:spPr bwMode="auto">
          <a:xfrm>
            <a:off x="3018408" y="4856085"/>
            <a:ext cx="4935984" cy="1074198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F082000B-4FB6-403D-9234-3B170CE6400A}"/>
              </a:ext>
            </a:extLst>
          </p:cNvPr>
          <p:cNvCxnSpPr>
            <a:cxnSpLocks/>
          </p:cNvCxnSpPr>
          <p:nvPr/>
        </p:nvCxnSpPr>
        <p:spPr bwMode="auto">
          <a:xfrm>
            <a:off x="5514512" y="4520214"/>
            <a:ext cx="243988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46E14A47-9FDA-434A-9348-21AF3CC5BD82}"/>
              </a:ext>
            </a:extLst>
          </p:cNvPr>
          <p:cNvCxnSpPr>
            <a:cxnSpLocks/>
          </p:cNvCxnSpPr>
          <p:nvPr/>
        </p:nvCxnSpPr>
        <p:spPr bwMode="auto">
          <a:xfrm flipV="1">
            <a:off x="3916532" y="4166537"/>
            <a:ext cx="4045819" cy="117752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89008810-0F5C-471B-A1D8-E88284C5CD22}"/>
              </a:ext>
            </a:extLst>
          </p:cNvPr>
          <p:cNvCxnSpPr>
            <a:cxnSpLocks/>
          </p:cNvCxnSpPr>
          <p:nvPr/>
        </p:nvCxnSpPr>
        <p:spPr bwMode="auto">
          <a:xfrm>
            <a:off x="3286218" y="2957003"/>
            <a:ext cx="4668174" cy="254442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FF55BCD4-C3B3-4444-9B1D-21F551D89B75}"/>
              </a:ext>
            </a:extLst>
          </p:cNvPr>
          <p:cNvCxnSpPr>
            <a:cxnSpLocks/>
          </p:cNvCxnSpPr>
          <p:nvPr/>
        </p:nvCxnSpPr>
        <p:spPr bwMode="auto">
          <a:xfrm flipV="1">
            <a:off x="2608396" y="781235"/>
            <a:ext cx="5345996" cy="1204877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0EC04467-46C5-4410-8870-C22891D10ACB}"/>
              </a:ext>
            </a:extLst>
          </p:cNvPr>
          <p:cNvCxnSpPr>
            <a:cxnSpLocks/>
          </p:cNvCxnSpPr>
          <p:nvPr/>
        </p:nvCxnSpPr>
        <p:spPr bwMode="auto">
          <a:xfrm flipV="1">
            <a:off x="3543670" y="1171852"/>
            <a:ext cx="4410722" cy="723734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id="{421FEBFD-DE35-46E9-9BE2-C6ED9678EEFF}"/>
              </a:ext>
            </a:extLst>
          </p:cNvPr>
          <p:cNvCxnSpPr>
            <a:cxnSpLocks/>
          </p:cNvCxnSpPr>
          <p:nvPr/>
        </p:nvCxnSpPr>
        <p:spPr bwMode="auto">
          <a:xfrm>
            <a:off x="4511336" y="2094056"/>
            <a:ext cx="3451015" cy="37455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64CBCE59-7FBA-45FA-AD8E-1DE96D489877}"/>
              </a:ext>
            </a:extLst>
          </p:cNvPr>
          <p:cNvSpPr txBox="1"/>
          <p:nvPr/>
        </p:nvSpPr>
        <p:spPr>
          <a:xfrm>
            <a:off x="7954392" y="523967"/>
            <a:ext cx="3151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Доп. кнопка (не используется)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14DD062-454A-4883-BA2D-A016096DE0A1}"/>
              </a:ext>
            </a:extLst>
          </p:cNvPr>
          <p:cNvSpPr txBox="1"/>
          <p:nvPr/>
        </p:nvSpPr>
        <p:spPr>
          <a:xfrm>
            <a:off x="7954392" y="975482"/>
            <a:ext cx="13866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Светодиоды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33EBE2F-65A9-4300-89FB-B0F12F5561D0}"/>
              </a:ext>
            </a:extLst>
          </p:cNvPr>
          <p:cNvSpPr txBox="1"/>
          <p:nvPr/>
        </p:nvSpPr>
        <p:spPr>
          <a:xfrm>
            <a:off x="7997096" y="1928117"/>
            <a:ext cx="2687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Кнопка для тестирования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6C700F7-7758-4DB2-BC68-5C52DAC681A6}"/>
              </a:ext>
            </a:extLst>
          </p:cNvPr>
          <p:cNvSpPr txBox="1"/>
          <p:nvPr/>
        </p:nvSpPr>
        <p:spPr>
          <a:xfrm>
            <a:off x="7997096" y="3026779"/>
            <a:ext cx="14911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Arduino Nano</a:t>
            </a:r>
            <a:endParaRPr lang="ru-RU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7322D7F-2C94-4697-9277-D8B4FF2B03AB}"/>
              </a:ext>
            </a:extLst>
          </p:cNvPr>
          <p:cNvSpPr txBox="1"/>
          <p:nvPr/>
        </p:nvSpPr>
        <p:spPr>
          <a:xfrm>
            <a:off x="7997096" y="3941232"/>
            <a:ext cx="955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HW-612</a:t>
            </a:r>
            <a:endParaRPr lang="ru-RU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E37DA48-0401-4869-944F-8D96FCD08A8B}"/>
              </a:ext>
            </a:extLst>
          </p:cNvPr>
          <p:cNvSpPr txBox="1"/>
          <p:nvPr/>
        </p:nvSpPr>
        <p:spPr>
          <a:xfrm>
            <a:off x="7971319" y="4335548"/>
            <a:ext cx="771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SV610</a:t>
            </a:r>
            <a:endParaRPr lang="ru-RU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588BC52-34E5-4E03-8321-51AB413421C6}"/>
              </a:ext>
            </a:extLst>
          </p:cNvPr>
          <p:cNvSpPr txBox="1"/>
          <p:nvPr/>
        </p:nvSpPr>
        <p:spPr>
          <a:xfrm>
            <a:off x="8024475" y="5744263"/>
            <a:ext cx="1898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Модуль </a:t>
            </a:r>
            <a:r>
              <a:rPr lang="en-US" dirty="0"/>
              <a:t>SD-</a:t>
            </a:r>
            <a:r>
              <a:rPr lang="ru-RU" dirty="0"/>
              <a:t>карты</a:t>
            </a:r>
          </a:p>
        </p:txBody>
      </p:sp>
    </p:spTree>
    <p:extLst>
      <p:ext uri="{BB962C8B-B14F-4D97-AF65-F5344CB8AC3E}">
        <p14:creationId xmlns:p14="http://schemas.microsoft.com/office/powerpoint/2010/main" val="16537904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1">
            <a:extLst>
              <a:ext uri="{FF2B5EF4-FFF2-40B4-BE49-F238E27FC236}">
                <a16:creationId xmlns:a16="http://schemas.microsoft.com/office/drawing/2014/main" id="{31B254EE-69D5-4846-9B77-E0CCEA646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0049" y="273630"/>
            <a:ext cx="8229024" cy="11434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1pPr>
            <a:lvl2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2pPr>
            <a:lvl3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3pPr>
            <a:lvl4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4pPr>
            <a:lvl5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9pPr>
          </a:lstStyle>
          <a:p>
            <a:pPr marL="171382" indent="-168502" algn="ctr" defTabSz="407571" fontAlgn="base" hangingPunct="0">
              <a:lnSpc>
                <a:spcPct val="90000"/>
              </a:lnSpc>
              <a:spcBef>
                <a:spcPts val="748"/>
              </a:spcBef>
              <a:spcAft>
                <a:spcPct val="0"/>
              </a:spcAft>
              <a:buClr>
                <a:srgbClr val="000000"/>
              </a:buClr>
              <a:buSzPct val="100000"/>
              <a:tabLst>
                <a:tab pos="171382" algn="l"/>
                <a:tab pos="407571" algn="l"/>
                <a:tab pos="815142" algn="l"/>
                <a:tab pos="1222713" algn="l"/>
                <a:tab pos="1630284" algn="l"/>
                <a:tab pos="2037855" algn="l"/>
                <a:tab pos="2445426" algn="l"/>
                <a:tab pos="2852997" algn="l"/>
                <a:tab pos="3260568" algn="l"/>
                <a:tab pos="3668139" algn="l"/>
                <a:tab pos="4075709" algn="l"/>
                <a:tab pos="4483281" algn="l"/>
                <a:tab pos="4890851" algn="l"/>
                <a:tab pos="5298423" algn="l"/>
                <a:tab pos="5705993" algn="l"/>
                <a:tab pos="6113565" algn="l"/>
                <a:tab pos="6521135" algn="l"/>
                <a:tab pos="6928706" algn="l"/>
                <a:tab pos="7336277" algn="l"/>
                <a:tab pos="7743848" algn="l"/>
                <a:tab pos="8151419" algn="l"/>
              </a:tabLst>
            </a:pPr>
            <a:r>
              <a:rPr lang="ru-RU" altLang="ru-RU" sz="3992">
                <a:latin typeface="Arial" panose="020B0604020202020204" pitchFamily="34" charset="0"/>
              </a:rPr>
              <a:t>Панель управления</a:t>
            </a:r>
          </a:p>
        </p:txBody>
      </p:sp>
      <p:sp>
        <p:nvSpPr>
          <p:cNvPr id="20482" name="Rectangle 2">
            <a:extLst>
              <a:ext uri="{FF2B5EF4-FFF2-40B4-BE49-F238E27FC236}">
                <a16:creationId xmlns:a16="http://schemas.microsoft.com/office/drawing/2014/main" id="{ED7A9248-138B-4C9D-8528-4808CD19AE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0049" y="1604329"/>
            <a:ext cx="8229024" cy="3976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431800" indent="-322263"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9pPr>
          </a:lstStyle>
          <a:p>
            <a:pPr marL="99372" indent="0" defTabSz="407571" fontAlgn="base" hangingPunct="0">
              <a:lnSpc>
                <a:spcPct val="90000"/>
              </a:lnSpc>
              <a:spcBef>
                <a:spcPts val="1293"/>
              </a:spcBef>
              <a:spcAft>
                <a:spcPct val="0"/>
              </a:spcAft>
              <a:buClr>
                <a:srgbClr val="000000"/>
              </a:buClr>
              <a:buSzPct val="100000"/>
              <a:tabLst>
                <a:tab pos="407571" algn="l"/>
                <a:tab pos="815142" algn="l"/>
                <a:tab pos="1222713" algn="l"/>
                <a:tab pos="1630284" algn="l"/>
                <a:tab pos="2037855" algn="l"/>
                <a:tab pos="2445426" algn="l"/>
                <a:tab pos="2852997" algn="l"/>
                <a:tab pos="3260568" algn="l"/>
                <a:tab pos="3668139" algn="l"/>
                <a:tab pos="4075709" algn="l"/>
                <a:tab pos="4483281" algn="l"/>
                <a:tab pos="4890851" algn="l"/>
                <a:tab pos="5298423" algn="l"/>
                <a:tab pos="5705993" algn="l"/>
                <a:tab pos="6113565" algn="l"/>
                <a:tab pos="6521135" algn="l"/>
                <a:tab pos="6928706" algn="l"/>
                <a:tab pos="7336277" algn="l"/>
                <a:tab pos="7743848" algn="l"/>
                <a:tab pos="8151419" algn="l"/>
              </a:tabLst>
            </a:pPr>
            <a:endParaRPr lang="ru-RU" altLang="ru-RU" sz="2400" dirty="0">
              <a:latin typeface="Arial" panose="020B0604020202020204" pitchFamily="34" charset="0"/>
            </a:endParaRPr>
          </a:p>
          <a:p>
            <a:pPr marL="99372" indent="0" defTabSz="407571" fontAlgn="base" hangingPunct="0">
              <a:lnSpc>
                <a:spcPct val="90000"/>
              </a:lnSpc>
              <a:spcBef>
                <a:spcPts val="1293"/>
              </a:spcBef>
              <a:spcAft>
                <a:spcPct val="0"/>
              </a:spcAft>
              <a:buClr>
                <a:srgbClr val="000000"/>
              </a:buClr>
              <a:buSzPct val="100000"/>
              <a:tabLst>
                <a:tab pos="407571" algn="l"/>
                <a:tab pos="815142" algn="l"/>
                <a:tab pos="1222713" algn="l"/>
                <a:tab pos="1630284" algn="l"/>
                <a:tab pos="2037855" algn="l"/>
                <a:tab pos="2445426" algn="l"/>
                <a:tab pos="2852997" algn="l"/>
                <a:tab pos="3260568" algn="l"/>
                <a:tab pos="3668139" algn="l"/>
                <a:tab pos="4075709" algn="l"/>
                <a:tab pos="4483281" algn="l"/>
                <a:tab pos="4890851" algn="l"/>
                <a:tab pos="5298423" algn="l"/>
                <a:tab pos="5705993" algn="l"/>
                <a:tab pos="6113565" algn="l"/>
                <a:tab pos="6521135" algn="l"/>
                <a:tab pos="6928706" algn="l"/>
                <a:tab pos="7336277" algn="l"/>
                <a:tab pos="7743848" algn="l"/>
                <a:tab pos="8151419" algn="l"/>
              </a:tabLst>
            </a:pPr>
            <a:endParaRPr lang="ru-RU" altLang="ru-RU" sz="2400" dirty="0">
              <a:latin typeface="Arial" panose="020B0604020202020204" pitchFamily="34" charset="0"/>
            </a:endParaRPr>
          </a:p>
          <a:p>
            <a:pPr marL="99372" indent="0" defTabSz="407571" fontAlgn="base" hangingPunct="0">
              <a:lnSpc>
                <a:spcPct val="90000"/>
              </a:lnSpc>
              <a:spcBef>
                <a:spcPts val="1293"/>
              </a:spcBef>
              <a:spcAft>
                <a:spcPct val="0"/>
              </a:spcAft>
              <a:buClr>
                <a:srgbClr val="000000"/>
              </a:buClr>
              <a:buSzPct val="100000"/>
              <a:tabLst>
                <a:tab pos="407571" algn="l"/>
                <a:tab pos="815142" algn="l"/>
                <a:tab pos="1222713" algn="l"/>
                <a:tab pos="1630284" algn="l"/>
                <a:tab pos="2037855" algn="l"/>
                <a:tab pos="2445426" algn="l"/>
                <a:tab pos="2852997" algn="l"/>
                <a:tab pos="3260568" algn="l"/>
                <a:tab pos="3668139" algn="l"/>
                <a:tab pos="4075709" algn="l"/>
                <a:tab pos="4483281" algn="l"/>
                <a:tab pos="4890851" algn="l"/>
                <a:tab pos="5298423" algn="l"/>
                <a:tab pos="5705993" algn="l"/>
                <a:tab pos="6113565" algn="l"/>
                <a:tab pos="6521135" algn="l"/>
                <a:tab pos="6928706" algn="l"/>
                <a:tab pos="7336277" algn="l"/>
                <a:tab pos="7743848" algn="l"/>
                <a:tab pos="8151419" algn="l"/>
              </a:tabLst>
            </a:pPr>
            <a:r>
              <a:rPr lang="ru-RU" altLang="ru-RU" sz="2400" dirty="0">
                <a:latin typeface="Arial" panose="020B0604020202020204" pitchFamily="34" charset="0"/>
              </a:rPr>
              <a:t>1 – кнопка для тестирования;</a:t>
            </a:r>
          </a:p>
          <a:p>
            <a:pPr marL="99372" indent="0" defTabSz="407571" fontAlgn="base" hangingPunct="0">
              <a:lnSpc>
                <a:spcPct val="90000"/>
              </a:lnSpc>
              <a:spcBef>
                <a:spcPts val="1293"/>
              </a:spcBef>
              <a:spcAft>
                <a:spcPct val="0"/>
              </a:spcAft>
              <a:buClr>
                <a:srgbClr val="000000"/>
              </a:buClr>
              <a:buSzPct val="100000"/>
              <a:tabLst>
                <a:tab pos="407571" algn="l"/>
                <a:tab pos="815142" algn="l"/>
                <a:tab pos="1222713" algn="l"/>
                <a:tab pos="1630284" algn="l"/>
                <a:tab pos="2037855" algn="l"/>
                <a:tab pos="2445426" algn="l"/>
                <a:tab pos="2852997" algn="l"/>
                <a:tab pos="3260568" algn="l"/>
                <a:tab pos="3668139" algn="l"/>
                <a:tab pos="4075709" algn="l"/>
                <a:tab pos="4483281" algn="l"/>
                <a:tab pos="4890851" algn="l"/>
                <a:tab pos="5298423" algn="l"/>
                <a:tab pos="5705993" algn="l"/>
                <a:tab pos="6113565" algn="l"/>
                <a:tab pos="6521135" algn="l"/>
                <a:tab pos="6928706" algn="l"/>
                <a:tab pos="7336277" algn="l"/>
                <a:tab pos="7743848" algn="l"/>
                <a:tab pos="8151419" algn="l"/>
              </a:tabLst>
            </a:pPr>
            <a:r>
              <a:rPr lang="ru-RU" altLang="ru-RU" sz="2400" dirty="0">
                <a:latin typeface="Arial" panose="020B0604020202020204" pitchFamily="34" charset="0"/>
              </a:rPr>
              <a:t>2 – доп. кнопка (не используется);</a:t>
            </a:r>
          </a:p>
          <a:p>
            <a:pPr marL="99372" indent="0" defTabSz="407571" fontAlgn="base" hangingPunct="0">
              <a:lnSpc>
                <a:spcPct val="90000"/>
              </a:lnSpc>
              <a:spcBef>
                <a:spcPts val="1293"/>
              </a:spcBef>
              <a:spcAft>
                <a:spcPct val="0"/>
              </a:spcAft>
              <a:buClr>
                <a:srgbClr val="000000"/>
              </a:buClr>
              <a:buSzPct val="100000"/>
              <a:tabLst>
                <a:tab pos="407571" algn="l"/>
                <a:tab pos="815142" algn="l"/>
                <a:tab pos="1222713" algn="l"/>
                <a:tab pos="1630284" algn="l"/>
                <a:tab pos="2037855" algn="l"/>
                <a:tab pos="2445426" algn="l"/>
                <a:tab pos="2852997" algn="l"/>
                <a:tab pos="3260568" algn="l"/>
                <a:tab pos="3668139" algn="l"/>
                <a:tab pos="4075709" algn="l"/>
                <a:tab pos="4483281" algn="l"/>
                <a:tab pos="4890851" algn="l"/>
                <a:tab pos="5298423" algn="l"/>
                <a:tab pos="5705993" algn="l"/>
                <a:tab pos="6113565" algn="l"/>
                <a:tab pos="6521135" algn="l"/>
                <a:tab pos="6928706" algn="l"/>
                <a:tab pos="7336277" algn="l"/>
                <a:tab pos="7743848" algn="l"/>
                <a:tab pos="8151419" algn="l"/>
              </a:tabLst>
            </a:pPr>
            <a:r>
              <a:rPr lang="ru-RU" altLang="ru-RU" sz="2400" dirty="0">
                <a:latin typeface="Arial" panose="020B0604020202020204" pitchFamily="34" charset="0"/>
              </a:rPr>
              <a:t>3 – светодиодный индикатор;</a:t>
            </a:r>
          </a:p>
          <a:p>
            <a:pPr marL="99372" indent="0" defTabSz="407571" fontAlgn="base" hangingPunct="0">
              <a:lnSpc>
                <a:spcPct val="90000"/>
              </a:lnSpc>
              <a:spcBef>
                <a:spcPts val="1293"/>
              </a:spcBef>
              <a:spcAft>
                <a:spcPct val="0"/>
              </a:spcAft>
              <a:buClr>
                <a:srgbClr val="000000"/>
              </a:buClr>
              <a:buSzPct val="100000"/>
              <a:tabLst>
                <a:tab pos="407571" algn="l"/>
                <a:tab pos="815142" algn="l"/>
                <a:tab pos="1222713" algn="l"/>
                <a:tab pos="1630284" algn="l"/>
                <a:tab pos="2037855" algn="l"/>
                <a:tab pos="2445426" algn="l"/>
                <a:tab pos="2852997" algn="l"/>
                <a:tab pos="3260568" algn="l"/>
                <a:tab pos="3668139" algn="l"/>
                <a:tab pos="4075709" algn="l"/>
                <a:tab pos="4483281" algn="l"/>
                <a:tab pos="4890851" algn="l"/>
                <a:tab pos="5298423" algn="l"/>
                <a:tab pos="5705993" algn="l"/>
                <a:tab pos="6113565" algn="l"/>
                <a:tab pos="6521135" algn="l"/>
                <a:tab pos="6928706" algn="l"/>
                <a:tab pos="7336277" algn="l"/>
                <a:tab pos="7743848" algn="l"/>
                <a:tab pos="8151419" algn="l"/>
              </a:tabLst>
            </a:pPr>
            <a:r>
              <a:rPr lang="ru-RU" altLang="ru-RU" sz="2400" dirty="0">
                <a:latin typeface="Arial" panose="020B0604020202020204" pitchFamily="34" charset="0"/>
              </a:rPr>
              <a:t>4 – </a:t>
            </a:r>
            <a:r>
              <a:rPr lang="en-US" altLang="ru-RU" sz="2400" dirty="0">
                <a:latin typeface="Arial" panose="020B0604020202020204" pitchFamily="34" charset="0"/>
              </a:rPr>
              <a:t>micro USB </a:t>
            </a:r>
            <a:r>
              <a:rPr lang="ru-RU" altLang="ru-RU" sz="2400" dirty="0">
                <a:latin typeface="Arial" panose="020B0604020202020204" pitchFamily="34" charset="0"/>
              </a:rPr>
              <a:t>для прошивки МК</a:t>
            </a:r>
          </a:p>
        </p:txBody>
      </p:sp>
      <p:pic>
        <p:nvPicPr>
          <p:cNvPr id="20483" name="Picture 3">
            <a:extLst>
              <a:ext uri="{FF2B5EF4-FFF2-40B4-BE49-F238E27FC236}">
                <a16:creationId xmlns:a16="http://schemas.microsoft.com/office/drawing/2014/main" id="{70163B25-DC36-482E-8B5C-F6416918E1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8102" y="1142041"/>
            <a:ext cx="3208657" cy="4699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5E89CD55-B200-41B7-8A3E-DF0D06F14A47}"/>
              </a:ext>
            </a:extLst>
          </p:cNvPr>
          <p:cNvGrpSpPr/>
          <p:nvPr/>
        </p:nvGrpSpPr>
        <p:grpSpPr>
          <a:xfrm>
            <a:off x="9134423" y="3038802"/>
            <a:ext cx="446040" cy="256680"/>
            <a:chOff x="9134423" y="3038802"/>
            <a:chExt cx="446040" cy="256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2" name="Рукописный ввод 1">
                  <a:extLst>
                    <a:ext uri="{FF2B5EF4-FFF2-40B4-BE49-F238E27FC236}">
                      <a16:creationId xmlns:a16="http://schemas.microsoft.com/office/drawing/2014/main" id="{B6FFDFAA-DEBA-40B2-B682-1BAE13BC7ACA}"/>
                    </a:ext>
                  </a:extLst>
                </p14:cNvPr>
                <p14:cNvContentPartPr/>
                <p14:nvPr/>
              </p14:nvContentPartPr>
              <p14:xfrm>
                <a:off x="9321263" y="3106842"/>
                <a:ext cx="360" cy="360"/>
              </p14:xfrm>
            </p:contentPart>
          </mc:Choice>
          <mc:Fallback xmlns="">
            <p:pic>
              <p:nvPicPr>
                <p:cNvPr id="2" name="Рукописный ввод 1">
                  <a:extLst>
                    <a:ext uri="{FF2B5EF4-FFF2-40B4-BE49-F238E27FC236}">
                      <a16:creationId xmlns:a16="http://schemas.microsoft.com/office/drawing/2014/main" id="{B6FFDFAA-DEBA-40B2-B682-1BAE13BC7ACA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258263" y="3043842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3" name="Рукописный ввод 2">
                  <a:extLst>
                    <a:ext uri="{FF2B5EF4-FFF2-40B4-BE49-F238E27FC236}">
                      <a16:creationId xmlns:a16="http://schemas.microsoft.com/office/drawing/2014/main" id="{B7100196-3DE2-4FD8-8828-E9DFA09CE6C8}"/>
                    </a:ext>
                  </a:extLst>
                </p14:cNvPr>
                <p14:cNvContentPartPr/>
                <p14:nvPr/>
              </p14:nvContentPartPr>
              <p14:xfrm>
                <a:off x="9321263" y="3106842"/>
                <a:ext cx="360" cy="360"/>
              </p14:xfrm>
            </p:contentPart>
          </mc:Choice>
          <mc:Fallback xmlns="">
            <p:pic>
              <p:nvPicPr>
                <p:cNvPr id="3" name="Рукописный ввод 2">
                  <a:extLst>
                    <a:ext uri="{FF2B5EF4-FFF2-40B4-BE49-F238E27FC236}">
                      <a16:creationId xmlns:a16="http://schemas.microsoft.com/office/drawing/2014/main" id="{B7100196-3DE2-4FD8-8828-E9DFA09CE6C8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258263" y="3043842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4" name="Рукописный ввод 3">
                  <a:extLst>
                    <a:ext uri="{FF2B5EF4-FFF2-40B4-BE49-F238E27FC236}">
                      <a16:creationId xmlns:a16="http://schemas.microsoft.com/office/drawing/2014/main" id="{F9C80379-74BC-411B-B58B-91EFC4D2A5AD}"/>
                    </a:ext>
                  </a:extLst>
                </p14:cNvPr>
                <p14:cNvContentPartPr/>
                <p14:nvPr/>
              </p14:nvContentPartPr>
              <p14:xfrm>
                <a:off x="9134423" y="3038802"/>
                <a:ext cx="446040" cy="256680"/>
              </p14:xfrm>
            </p:contentPart>
          </mc:Choice>
          <mc:Fallback xmlns="">
            <p:pic>
              <p:nvPicPr>
                <p:cNvPr id="4" name="Рукописный ввод 3">
                  <a:extLst>
                    <a:ext uri="{FF2B5EF4-FFF2-40B4-BE49-F238E27FC236}">
                      <a16:creationId xmlns:a16="http://schemas.microsoft.com/office/drawing/2014/main" id="{F9C80379-74BC-411B-B58B-91EFC4D2A5AD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9071783" y="2976162"/>
                  <a:ext cx="571680" cy="382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6" name="Рукописный ввод 5">
                <a:extLst>
                  <a:ext uri="{FF2B5EF4-FFF2-40B4-BE49-F238E27FC236}">
                    <a16:creationId xmlns:a16="http://schemas.microsoft.com/office/drawing/2014/main" id="{AF1F4F50-A657-4B86-971C-7EF7B87E4977}"/>
                  </a:ext>
                </a:extLst>
              </p14:cNvPr>
              <p14:cNvContentPartPr/>
              <p14:nvPr/>
            </p14:nvContentPartPr>
            <p14:xfrm>
              <a:off x="9107423" y="3848442"/>
              <a:ext cx="196200" cy="297360"/>
            </p14:xfrm>
          </p:contentPart>
        </mc:Choice>
        <mc:Fallback xmlns="">
          <p:pic>
            <p:nvPicPr>
              <p:cNvPr id="6" name="Рукописный ввод 5">
                <a:extLst>
                  <a:ext uri="{FF2B5EF4-FFF2-40B4-BE49-F238E27FC236}">
                    <a16:creationId xmlns:a16="http://schemas.microsoft.com/office/drawing/2014/main" id="{AF1F4F50-A657-4B86-971C-7EF7B87E4977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044783" y="3785802"/>
                <a:ext cx="321840" cy="42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7" name="Рукописный ввод 6">
                <a:extLst>
                  <a:ext uri="{FF2B5EF4-FFF2-40B4-BE49-F238E27FC236}">
                    <a16:creationId xmlns:a16="http://schemas.microsoft.com/office/drawing/2014/main" id="{BAF397FA-1345-4A13-B0B2-7A62B07036C7}"/>
                  </a:ext>
                </a:extLst>
              </p14:cNvPr>
              <p14:cNvContentPartPr/>
              <p14:nvPr/>
            </p14:nvContentPartPr>
            <p14:xfrm>
              <a:off x="9308663" y="3814602"/>
              <a:ext cx="324000" cy="351720"/>
            </p14:xfrm>
          </p:contentPart>
        </mc:Choice>
        <mc:Fallback xmlns="">
          <p:pic>
            <p:nvPicPr>
              <p:cNvPr id="7" name="Рукописный ввод 6">
                <a:extLst>
                  <a:ext uri="{FF2B5EF4-FFF2-40B4-BE49-F238E27FC236}">
                    <a16:creationId xmlns:a16="http://schemas.microsoft.com/office/drawing/2014/main" id="{BAF397FA-1345-4A13-B0B2-7A62B07036C7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246023" y="3751962"/>
                <a:ext cx="449640" cy="47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0" name="Рукописный ввод 9">
                <a:extLst>
                  <a:ext uri="{FF2B5EF4-FFF2-40B4-BE49-F238E27FC236}">
                    <a16:creationId xmlns:a16="http://schemas.microsoft.com/office/drawing/2014/main" id="{B365A66E-783A-4CE4-B056-85E2BEE3D042}"/>
                  </a:ext>
                </a:extLst>
              </p14:cNvPr>
              <p14:cNvContentPartPr/>
              <p14:nvPr/>
            </p14:nvContentPartPr>
            <p14:xfrm>
              <a:off x="9791783" y="4092162"/>
              <a:ext cx="360" cy="360"/>
            </p14:xfrm>
          </p:contentPart>
        </mc:Choice>
        <mc:Fallback xmlns="">
          <p:pic>
            <p:nvPicPr>
              <p:cNvPr id="10" name="Рукописный ввод 9">
                <a:extLst>
                  <a:ext uri="{FF2B5EF4-FFF2-40B4-BE49-F238E27FC236}">
                    <a16:creationId xmlns:a16="http://schemas.microsoft.com/office/drawing/2014/main" id="{B365A66E-783A-4CE4-B056-85E2BEE3D04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729143" y="4029522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3" name="Рукописный ввод 12">
                <a:extLst>
                  <a:ext uri="{FF2B5EF4-FFF2-40B4-BE49-F238E27FC236}">
                    <a16:creationId xmlns:a16="http://schemas.microsoft.com/office/drawing/2014/main" id="{3F5A3879-013A-4CBE-905B-4D01150D54AD}"/>
                  </a:ext>
                </a:extLst>
              </p14:cNvPr>
              <p14:cNvContentPartPr/>
              <p14:nvPr/>
            </p14:nvContentPartPr>
            <p14:xfrm>
              <a:off x="9787463" y="4001802"/>
              <a:ext cx="234720" cy="73800"/>
            </p14:xfrm>
          </p:contentPart>
        </mc:Choice>
        <mc:Fallback xmlns="">
          <p:pic>
            <p:nvPicPr>
              <p:cNvPr id="13" name="Рукописный ввод 12">
                <a:extLst>
                  <a:ext uri="{FF2B5EF4-FFF2-40B4-BE49-F238E27FC236}">
                    <a16:creationId xmlns:a16="http://schemas.microsoft.com/office/drawing/2014/main" id="{3F5A3879-013A-4CBE-905B-4D01150D54AD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9724823" y="3938802"/>
                <a:ext cx="360360" cy="19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4" name="Рукописный ввод 13">
                <a:extLst>
                  <a:ext uri="{FF2B5EF4-FFF2-40B4-BE49-F238E27FC236}">
                    <a16:creationId xmlns:a16="http://schemas.microsoft.com/office/drawing/2014/main" id="{A7EBADED-7F15-48DB-A45B-1A3576E18612}"/>
                  </a:ext>
                </a:extLst>
              </p14:cNvPr>
              <p14:cNvContentPartPr/>
              <p14:nvPr/>
            </p14:nvContentPartPr>
            <p14:xfrm>
              <a:off x="9161423" y="4226802"/>
              <a:ext cx="408240" cy="445680"/>
            </p14:xfrm>
          </p:contentPart>
        </mc:Choice>
        <mc:Fallback xmlns="">
          <p:pic>
            <p:nvPicPr>
              <p:cNvPr id="14" name="Рукописный ввод 13">
                <a:extLst>
                  <a:ext uri="{FF2B5EF4-FFF2-40B4-BE49-F238E27FC236}">
                    <a16:creationId xmlns:a16="http://schemas.microsoft.com/office/drawing/2014/main" id="{A7EBADED-7F15-48DB-A45B-1A3576E18612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9098423" y="4163802"/>
                <a:ext cx="533880" cy="571320"/>
              </a:xfrm>
              <a:prstGeom prst="rect">
                <a:avLst/>
              </a:prstGeom>
            </p:spPr>
          </p:pic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696380CD-65AC-4559-8410-264369FE7C48}"/>
              </a:ext>
            </a:extLst>
          </p:cNvPr>
          <p:cNvSpPr txBox="1"/>
          <p:nvPr/>
        </p:nvSpPr>
        <p:spPr>
          <a:xfrm>
            <a:off x="7981821" y="240157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7D9770B-1942-4081-BA6B-CD2CCB16FEAF}"/>
              </a:ext>
            </a:extLst>
          </p:cNvPr>
          <p:cNvSpPr txBox="1"/>
          <p:nvPr/>
        </p:nvSpPr>
        <p:spPr>
          <a:xfrm>
            <a:off x="9253113" y="310641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3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6945842-893A-4E7C-94A5-7FC5B4226802}"/>
              </a:ext>
            </a:extLst>
          </p:cNvPr>
          <p:cNvSpPr txBox="1"/>
          <p:nvPr/>
        </p:nvSpPr>
        <p:spPr>
          <a:xfrm>
            <a:off x="9214700" y="426822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4</a:t>
            </a:r>
          </a:p>
        </p:txBody>
      </p:sp>
      <p:cxnSp>
        <p:nvCxnSpPr>
          <p:cNvPr id="19" name="Прямая соединительная линия 18">
            <a:extLst>
              <a:ext uri="{FF2B5EF4-FFF2-40B4-BE49-F238E27FC236}">
                <a16:creationId xmlns:a16="http://schemas.microsoft.com/office/drawing/2014/main" id="{EBA54A26-E5F2-4559-A049-E16192386F56}"/>
              </a:ext>
            </a:extLst>
          </p:cNvPr>
          <p:cNvCxnSpPr/>
          <p:nvPr/>
        </p:nvCxnSpPr>
        <p:spPr bwMode="auto">
          <a:xfrm flipV="1">
            <a:off x="8247355" y="2183907"/>
            <a:ext cx="355107" cy="363984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Прямая соединительная линия 26">
            <a:extLst>
              <a:ext uri="{FF2B5EF4-FFF2-40B4-BE49-F238E27FC236}">
                <a16:creationId xmlns:a16="http://schemas.microsoft.com/office/drawing/2014/main" id="{30ECDF87-EADE-4ADC-8438-917F45DC27E6}"/>
              </a:ext>
            </a:extLst>
          </p:cNvPr>
          <p:cNvCxnSpPr>
            <a:cxnSpLocks/>
          </p:cNvCxnSpPr>
          <p:nvPr/>
        </p:nvCxnSpPr>
        <p:spPr bwMode="auto">
          <a:xfrm>
            <a:off x="8797890" y="3077186"/>
            <a:ext cx="487086" cy="196428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Прямая соединительная линия 29">
            <a:extLst>
              <a:ext uri="{FF2B5EF4-FFF2-40B4-BE49-F238E27FC236}">
                <a16:creationId xmlns:a16="http://schemas.microsoft.com/office/drawing/2014/main" id="{1DA05953-DF69-429C-B0AA-60C3F6D5E96A}"/>
              </a:ext>
            </a:extLst>
          </p:cNvPr>
          <p:cNvCxnSpPr>
            <a:cxnSpLocks/>
            <a:endCxn id="17" idx="1"/>
          </p:cNvCxnSpPr>
          <p:nvPr/>
        </p:nvCxnSpPr>
        <p:spPr bwMode="auto">
          <a:xfrm flipV="1">
            <a:off x="8850416" y="4452888"/>
            <a:ext cx="364284" cy="65612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26E2D335-3C3D-491A-96A0-C72BC767880E}"/>
              </a:ext>
            </a:extLst>
          </p:cNvPr>
          <p:cNvSpPr txBox="1"/>
          <p:nvPr/>
        </p:nvSpPr>
        <p:spPr>
          <a:xfrm>
            <a:off x="8060924" y="381460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2</a:t>
            </a:r>
          </a:p>
        </p:txBody>
      </p:sp>
      <p:cxnSp>
        <p:nvCxnSpPr>
          <p:cNvPr id="33" name="Прямая соединительная линия 32">
            <a:extLst>
              <a:ext uri="{FF2B5EF4-FFF2-40B4-BE49-F238E27FC236}">
                <a16:creationId xmlns:a16="http://schemas.microsoft.com/office/drawing/2014/main" id="{5DD676F8-71EE-4416-A727-CFA9BB779000}"/>
              </a:ext>
            </a:extLst>
          </p:cNvPr>
          <p:cNvCxnSpPr>
            <a:cxnSpLocks/>
            <a:stCxn id="28" idx="3"/>
          </p:cNvCxnSpPr>
          <p:nvPr/>
        </p:nvCxnSpPr>
        <p:spPr bwMode="auto">
          <a:xfrm flipV="1">
            <a:off x="8362610" y="3701988"/>
            <a:ext cx="309820" cy="29728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1">
            <a:extLst>
              <a:ext uri="{FF2B5EF4-FFF2-40B4-BE49-F238E27FC236}">
                <a16:creationId xmlns:a16="http://schemas.microsoft.com/office/drawing/2014/main" id="{E0C2BA8B-9F26-4849-A5A1-BC149A912C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17312" y="-15841"/>
            <a:ext cx="8229024" cy="21371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1pPr>
            <a:lvl2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2pPr>
            <a:lvl3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3pPr>
            <a:lvl4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4pPr>
            <a:lvl5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9pPr>
          </a:lstStyle>
          <a:p>
            <a:pPr marL="171382" indent="-168502" algn="ctr" defTabSz="407571" fontAlgn="base" hangingPunct="0">
              <a:lnSpc>
                <a:spcPct val="90000"/>
              </a:lnSpc>
              <a:spcBef>
                <a:spcPts val="748"/>
              </a:spcBef>
              <a:spcAft>
                <a:spcPct val="0"/>
              </a:spcAft>
              <a:buClr>
                <a:srgbClr val="000000"/>
              </a:buClr>
              <a:buSzPct val="100000"/>
              <a:tabLst>
                <a:tab pos="171382" algn="l"/>
                <a:tab pos="407571" algn="l"/>
                <a:tab pos="815142" algn="l"/>
                <a:tab pos="1222713" algn="l"/>
                <a:tab pos="1630284" algn="l"/>
                <a:tab pos="2037855" algn="l"/>
                <a:tab pos="2445426" algn="l"/>
                <a:tab pos="2852997" algn="l"/>
                <a:tab pos="3260568" algn="l"/>
                <a:tab pos="3668139" algn="l"/>
                <a:tab pos="4075709" algn="l"/>
                <a:tab pos="4483281" algn="l"/>
                <a:tab pos="4890851" algn="l"/>
                <a:tab pos="5298423" algn="l"/>
                <a:tab pos="5705993" algn="l"/>
                <a:tab pos="6113565" algn="l"/>
                <a:tab pos="6521135" algn="l"/>
                <a:tab pos="6928706" algn="l"/>
                <a:tab pos="7336277" algn="l"/>
                <a:tab pos="7743848" algn="l"/>
                <a:tab pos="8151419" algn="l"/>
              </a:tabLst>
            </a:pPr>
            <a:r>
              <a:rPr lang="ru-RU" altLang="ru-RU" sz="3992" dirty="0">
                <a:latin typeface="Arial" panose="020B0604020202020204" pitchFamily="34" charset="0"/>
              </a:rPr>
              <a:t>Расчет энергопотребления</a:t>
            </a:r>
            <a:br>
              <a:rPr lang="ru-RU" altLang="ru-RU" sz="1633" dirty="0">
                <a:latin typeface="Arial" panose="020B0604020202020204" pitchFamily="34" charset="0"/>
                <a:cs typeface="DejaVu Sans" charset="0"/>
              </a:rPr>
            </a:br>
            <a:r>
              <a:rPr lang="ru-RU" altLang="ru-RU" sz="2400" dirty="0">
                <a:latin typeface="Arial" panose="020B0604020202020204" pitchFamily="34" charset="0"/>
              </a:rPr>
              <a:t>Время полета 1 минута, общее время работы 3 минуты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1506" name="Group 2">
                <a:extLst>
                  <a:ext uri="{FF2B5EF4-FFF2-40B4-BE49-F238E27FC236}">
                    <a16:creationId xmlns:a16="http://schemas.microsoft.com/office/drawing/2014/main" id="{C18E9942-18AB-43BB-AA24-E9A09A9C9A6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67950132"/>
                  </p:ext>
                </p:extLst>
              </p:nvPr>
            </p:nvGraphicFramePr>
            <p:xfrm>
              <a:off x="1505707" y="1979302"/>
              <a:ext cx="9180585" cy="4243373"/>
            </p:xfrm>
            <a:graphic>
              <a:graphicData uri="http://schemas.openxmlformats.org/drawingml/2006/table">
                <a:tbl>
                  <a:tblPr/>
                  <a:tblGrid>
                    <a:gridCol w="2294402">
                      <a:extLst>
                        <a:ext uri="{9D8B030D-6E8A-4147-A177-3AD203B41FA5}">
                          <a16:colId xmlns:a16="http://schemas.microsoft.com/office/drawing/2014/main" val="2061546749"/>
                        </a:ext>
                      </a:extLst>
                    </a:gridCol>
                    <a:gridCol w="2294402">
                      <a:extLst>
                        <a:ext uri="{9D8B030D-6E8A-4147-A177-3AD203B41FA5}">
                          <a16:colId xmlns:a16="http://schemas.microsoft.com/office/drawing/2014/main" val="3430057823"/>
                        </a:ext>
                      </a:extLst>
                    </a:gridCol>
                    <a:gridCol w="2295891">
                      <a:extLst>
                        <a:ext uri="{9D8B030D-6E8A-4147-A177-3AD203B41FA5}">
                          <a16:colId xmlns:a16="http://schemas.microsoft.com/office/drawing/2014/main" val="1406198577"/>
                        </a:ext>
                      </a:extLst>
                    </a:gridCol>
                    <a:gridCol w="2295890">
                      <a:extLst>
                        <a:ext uri="{9D8B030D-6E8A-4147-A177-3AD203B41FA5}">
                          <a16:colId xmlns:a16="http://schemas.microsoft.com/office/drawing/2014/main" val="4003422372"/>
                        </a:ext>
                      </a:extLst>
                    </a:gridCol>
                  </a:tblGrid>
                  <a:tr h="804356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Модули</a:t>
                          </a:r>
                          <a:r>
                            <a:rPr kumimoji="0" lang="en-US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/</a:t>
                          </a:r>
                          <a:r>
                            <a:rPr kumimoji="0" lang="ru-RU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обозначения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4F81BD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Потребление</a:t>
                          </a:r>
                          <a:r>
                            <a:rPr kumimoji="0" lang="en-US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*</a:t>
                          </a:r>
                          <a:r>
                            <a:rPr kumimoji="0" lang="ru-RU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, mA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4F81BD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Время работы, ч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4F81BD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Потребление за полет, mA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4F81BD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34575577"/>
                      </a:ext>
                    </a:extLst>
                  </a:tr>
                  <a:tr h="588518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l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Микроконтроллер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65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0,048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3,12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11210807"/>
                      </a:ext>
                    </a:extLst>
                  </a:tr>
                  <a:tr h="588518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l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en-US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HW-612</a:t>
                          </a:r>
                          <a:endParaRPr kumimoji="0" lang="ru-RU" altLang="ru-RU" sz="16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XO Oriel" pitchFamily="16" charset="0"/>
                            <a:ea typeface="Microsoft YaHei" panose="020B0503020204020204" pitchFamily="34" charset="-122"/>
                          </a:endParaRP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1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0,048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0,048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32047596"/>
                      </a:ext>
                    </a:extLst>
                  </a:tr>
                  <a:tr h="588518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l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Передатчик S</a:t>
                          </a:r>
                          <a:r>
                            <a:rPr kumimoji="0" lang="en-US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V</a:t>
                          </a: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610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95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0,048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4,56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5181336"/>
                      </a:ext>
                    </a:extLst>
                  </a:tr>
                  <a:tr h="494988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l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Сервомотор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500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0,005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2,5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47139433"/>
                      </a:ext>
                    </a:extLst>
                  </a:tr>
                  <a:tr h="588518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l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Светодиоды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22*8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0,048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8,448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50065311"/>
                      </a:ext>
                    </a:extLst>
                  </a:tr>
                  <a:tr h="589957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l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Итог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837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endParaRPr kumimoji="0" lang="ru-RU" altLang="ru-RU" sz="1600" b="0" i="0" u="none" strike="noStrike" cap="none" normalizeH="0" baseline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XO Oriel" pitchFamily="16" charset="0"/>
                            <a:ea typeface="Microsoft YaHei" panose="020B0503020204020204" pitchFamily="34" charset="-122"/>
                          </a:endParaRP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14:m>
                            <m:oMath xmlns:m="http://schemas.openxmlformats.org/officeDocument/2006/math">
                              <m:r>
                                <a:rPr kumimoji="0" lang="ru-RU" altLang="ru-RU" sz="1600" b="0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~</m:t>
                              </m:r>
                            </m:oMath>
                          </a14:m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18,7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5173693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1506" name="Group 2">
                <a:extLst>
                  <a:ext uri="{FF2B5EF4-FFF2-40B4-BE49-F238E27FC236}">
                    <a16:creationId xmlns:a16="http://schemas.microsoft.com/office/drawing/2014/main" id="{C18E9942-18AB-43BB-AA24-E9A09A9C9A6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67950132"/>
                  </p:ext>
                </p:extLst>
              </p:nvPr>
            </p:nvGraphicFramePr>
            <p:xfrm>
              <a:off x="1505707" y="1979302"/>
              <a:ext cx="9180585" cy="4243373"/>
            </p:xfrm>
            <a:graphic>
              <a:graphicData uri="http://schemas.openxmlformats.org/drawingml/2006/table">
                <a:tbl>
                  <a:tblPr/>
                  <a:tblGrid>
                    <a:gridCol w="2294402">
                      <a:extLst>
                        <a:ext uri="{9D8B030D-6E8A-4147-A177-3AD203B41FA5}">
                          <a16:colId xmlns:a16="http://schemas.microsoft.com/office/drawing/2014/main" val="2061546749"/>
                        </a:ext>
                      </a:extLst>
                    </a:gridCol>
                    <a:gridCol w="2294402">
                      <a:extLst>
                        <a:ext uri="{9D8B030D-6E8A-4147-A177-3AD203B41FA5}">
                          <a16:colId xmlns:a16="http://schemas.microsoft.com/office/drawing/2014/main" val="3430057823"/>
                        </a:ext>
                      </a:extLst>
                    </a:gridCol>
                    <a:gridCol w="2295891">
                      <a:extLst>
                        <a:ext uri="{9D8B030D-6E8A-4147-A177-3AD203B41FA5}">
                          <a16:colId xmlns:a16="http://schemas.microsoft.com/office/drawing/2014/main" val="1406198577"/>
                        </a:ext>
                      </a:extLst>
                    </a:gridCol>
                    <a:gridCol w="2295890">
                      <a:extLst>
                        <a:ext uri="{9D8B030D-6E8A-4147-A177-3AD203B41FA5}">
                          <a16:colId xmlns:a16="http://schemas.microsoft.com/office/drawing/2014/main" val="4003422372"/>
                        </a:ext>
                      </a:extLst>
                    </a:gridCol>
                  </a:tblGrid>
                  <a:tr h="804356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Модули</a:t>
                          </a:r>
                          <a:r>
                            <a:rPr kumimoji="0" lang="en-US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/</a:t>
                          </a:r>
                          <a:r>
                            <a:rPr kumimoji="0" lang="ru-RU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обозначения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4F81BD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Потребление</a:t>
                          </a:r>
                          <a:r>
                            <a:rPr kumimoji="0" lang="en-US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*</a:t>
                          </a:r>
                          <a:r>
                            <a:rPr kumimoji="0" lang="ru-RU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, mA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4F81BD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Время работы, ч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4F81BD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Потребление за полет, mA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4F81BD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34575577"/>
                      </a:ext>
                    </a:extLst>
                  </a:tr>
                  <a:tr h="588518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l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Микроконтроллер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65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0,048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3,12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11210807"/>
                      </a:ext>
                    </a:extLst>
                  </a:tr>
                  <a:tr h="588518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l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en-US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HW-612</a:t>
                          </a:r>
                          <a:endParaRPr kumimoji="0" lang="ru-RU" altLang="ru-RU" sz="16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XO Oriel" pitchFamily="16" charset="0"/>
                            <a:ea typeface="Microsoft YaHei" panose="020B0503020204020204" pitchFamily="34" charset="-122"/>
                          </a:endParaRP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1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0,048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0,048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32047596"/>
                      </a:ext>
                    </a:extLst>
                  </a:tr>
                  <a:tr h="588518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l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Передатчик S</a:t>
                          </a:r>
                          <a:r>
                            <a:rPr kumimoji="0" lang="en-US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V</a:t>
                          </a: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610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95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0,048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4,56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5181336"/>
                      </a:ext>
                    </a:extLst>
                  </a:tr>
                  <a:tr h="494988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l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Сервомотор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500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0,005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2,5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47139433"/>
                      </a:ext>
                    </a:extLst>
                  </a:tr>
                  <a:tr h="588518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l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Светодиоды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22*8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0,048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8,448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50065311"/>
                      </a:ext>
                    </a:extLst>
                  </a:tr>
                  <a:tr h="589957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l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Итог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837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endParaRPr kumimoji="0" lang="ru-RU" altLang="ru-RU" sz="1600" b="0" i="0" u="none" strike="noStrike" cap="none" normalizeH="0" baseline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XO Oriel" pitchFamily="16" charset="0"/>
                            <a:ea typeface="Microsoft YaHei" panose="020B0503020204020204" pitchFamily="34" charset="-122"/>
                          </a:endParaRP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301592" t="-619588" r="-531" b="-20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5173693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6BB9C963-936C-425B-9681-3E6C9FE74483}"/>
              </a:ext>
            </a:extLst>
          </p:cNvPr>
          <p:cNvSpPr txBox="1"/>
          <p:nvPr/>
        </p:nvSpPr>
        <p:spPr>
          <a:xfrm>
            <a:off x="6838636" y="6222675"/>
            <a:ext cx="3847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 - </a:t>
            </a:r>
            <a:r>
              <a:rPr lang="ru-RU" dirty="0"/>
              <a:t>рассмотрены пиковые значения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0E2638D-6E16-4756-A98F-1FC806C0A1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618" y="187571"/>
            <a:ext cx="10888315" cy="1325563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/>
              <a:t>Состав команды: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FF956AF-A46A-44E3-B9A2-A23767D596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618" y="1655431"/>
            <a:ext cx="4855067" cy="3547137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DBE2605-8118-4BE6-90B4-3DE432F78B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6317" y="1655431"/>
            <a:ext cx="4752616" cy="356446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90763BA-50C5-40EB-8ED1-3A3220190ECD}"/>
              </a:ext>
            </a:extLst>
          </p:cNvPr>
          <p:cNvSpPr txBox="1"/>
          <p:nvPr/>
        </p:nvSpPr>
        <p:spPr>
          <a:xfrm>
            <a:off x="600618" y="5474961"/>
            <a:ext cx="485506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/>
              <a:t>Даниил Сазонов, 17 лет</a:t>
            </a:r>
          </a:p>
          <a:p>
            <a:pPr algn="ctr"/>
            <a:r>
              <a:rPr lang="ru-RU" dirty="0"/>
              <a:t>Тимлид, программист</a:t>
            </a:r>
            <a:endParaRPr lang="ru-RU" sz="1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5E52BEB-7506-4AE5-B407-E1A19EB0C6F4}"/>
              </a:ext>
            </a:extLst>
          </p:cNvPr>
          <p:cNvSpPr txBox="1"/>
          <p:nvPr/>
        </p:nvSpPr>
        <p:spPr>
          <a:xfrm>
            <a:off x="6736317" y="5474961"/>
            <a:ext cx="475261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/>
              <a:t>Алексей Аукенов, 14 лет</a:t>
            </a:r>
          </a:p>
          <a:p>
            <a:pPr algn="ctr"/>
            <a:r>
              <a:rPr lang="ru-RU" dirty="0"/>
              <a:t>Инженер</a:t>
            </a:r>
          </a:p>
        </p:txBody>
      </p:sp>
    </p:spTree>
    <p:extLst>
      <p:ext uri="{BB962C8B-B14F-4D97-AF65-F5344CB8AC3E}">
        <p14:creationId xmlns:p14="http://schemas.microsoft.com/office/powerpoint/2010/main" val="11214945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69CBFCD-5B48-47AC-9DCA-2AD049996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Температура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92F3776-5603-4C7F-880E-25A0D81898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2427" y="1373179"/>
            <a:ext cx="8783308" cy="5211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5237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69CBFCD-5B48-47AC-9DCA-2AD049996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Давление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9662551-21D2-42E9-A5C7-94EC9B35FC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8096" y="1505886"/>
            <a:ext cx="8695310" cy="5087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5579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69CBFCD-5B48-47AC-9DCA-2AD049996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Высота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86B0EEB-7301-46F8-AABC-C3EC6A5026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3786" y="1349407"/>
            <a:ext cx="8714995" cy="5166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6930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69CBFCD-5B48-47AC-9DCA-2AD049996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Вертикальное ускорение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A75EE47-97A9-4B76-A686-E646674DE0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3156" y="1417109"/>
            <a:ext cx="8604538" cy="5104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1060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69CBFCD-5B48-47AC-9DCA-2AD049996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Горизонтальное ускорение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EFFA364-0F0F-4388-9C5C-593900937B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6116" y="1417109"/>
            <a:ext cx="8822397" cy="5202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9430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D5D647F-6292-486F-AB99-EC236FD955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Анализ радиопередачи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A7B3F0-8C78-4126-AFF9-E284D9046F4B}"/>
              </a:ext>
            </a:extLst>
          </p:cNvPr>
          <p:cNvSpPr txBox="1"/>
          <p:nvPr/>
        </p:nvSpPr>
        <p:spPr>
          <a:xfrm>
            <a:off x="608641" y="3195962"/>
            <a:ext cx="1097088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В файле с телеметрией, записанной на </a:t>
            </a:r>
            <a:r>
              <a:rPr lang="en-US" dirty="0"/>
              <a:t>SD </a:t>
            </a:r>
            <a:r>
              <a:rPr lang="ru-RU" dirty="0"/>
              <a:t>карту спутника, находится 333 записи, а в файле, записанном на земле по данным, полученным по радиоканалу – 188 записей. Таким образом, около 56% процентов пакетов были утеряны. Изучив данные телеметрии, записанные на земле, заметно, что связь пропала на высоте 6,52 метра, за секунду до приземления. Это можно связать с уходом приемной антенны из зоны покрытия передающего модуля, а также потерей прямой видимости.</a:t>
            </a:r>
          </a:p>
        </p:txBody>
      </p:sp>
    </p:spTree>
    <p:extLst>
      <p:ext uri="{BB962C8B-B14F-4D97-AF65-F5344CB8AC3E}">
        <p14:creationId xmlns:p14="http://schemas.microsoft.com/office/powerpoint/2010/main" val="38704918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2FADA3F-20F9-4BC3-B775-A8A8062E38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436" y="0"/>
            <a:ext cx="10887063" cy="674703"/>
          </a:xfrm>
        </p:spPr>
        <p:txBody>
          <a:bodyPr/>
          <a:lstStyle/>
          <a:p>
            <a:r>
              <a:rPr lang="ru-RU" dirty="0"/>
              <a:t>Обнаруженные недостатки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951680D-E283-43D7-AE6E-614FFAB302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6070" y="674703"/>
            <a:ext cx="5540263" cy="6183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935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8A57DD4-A834-4A89-9F46-298752EC45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518" y="614104"/>
            <a:ext cx="7395099" cy="5064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9551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A2BBCF5-7371-402B-92D0-A41E2080B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altLang="ru-RU" sz="4800" b="1" dirty="0"/>
              <a:t>Технические задачи</a:t>
            </a:r>
            <a:endParaRPr lang="ru-RU" sz="4800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581FCC3-648B-4027-B5B6-A2AD07F7C6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>
              <a:lnSpc>
                <a:spcPct val="90000"/>
              </a:lnSpc>
              <a:spcBef>
                <a:spcPts val="825"/>
              </a:spcBef>
              <a:buFont typeface="Times New Roman" panose="02020603050405020304" pitchFamily="18" charset="0"/>
              <a:buAutoNum type="arabicPeriod"/>
            </a:pPr>
            <a:r>
              <a:rPr lang="ru-RU" altLang="ru-RU" sz="2800" dirty="0">
                <a:latin typeface="Calibri" panose="020F0502020204030204" pitchFamily="34" charset="0"/>
              </a:rPr>
              <a:t> Изучить принцип работы механизма системы спасения (СС) полезной нагрузки, протестировать его, провести необходимые расчеты;</a:t>
            </a:r>
          </a:p>
          <a:p>
            <a:pPr>
              <a:lnSpc>
                <a:spcPct val="90000"/>
              </a:lnSpc>
              <a:spcBef>
                <a:spcPts val="825"/>
              </a:spcBef>
              <a:buFont typeface="Times New Roman" panose="02020603050405020304" pitchFamily="18" charset="0"/>
              <a:buAutoNum type="arabicPeriod"/>
            </a:pPr>
            <a:r>
              <a:rPr lang="ru-RU" altLang="ru-RU" sz="2800" dirty="0">
                <a:latin typeface="Calibri" panose="020F0502020204030204" pitchFamily="34" charset="0"/>
              </a:rPr>
              <a:t> Рассчитать парашют для СС отсека полезной нагрузки, интегрировать его в механизм СС</a:t>
            </a:r>
            <a:r>
              <a:rPr lang="en-US" altLang="ru-RU" sz="2800" dirty="0">
                <a:latin typeface="Calibri" panose="020F0502020204030204" pitchFamily="34" charset="0"/>
              </a:rPr>
              <a:t>;</a:t>
            </a:r>
            <a:endParaRPr lang="ru-RU" altLang="ru-RU" sz="2800" dirty="0">
              <a:latin typeface="Calibri" panose="020F0502020204030204" pitchFamily="34" charset="0"/>
            </a:endParaRPr>
          </a:p>
          <a:p>
            <a:pPr>
              <a:lnSpc>
                <a:spcPct val="90000"/>
              </a:lnSpc>
              <a:spcBef>
                <a:spcPts val="825"/>
              </a:spcBef>
              <a:buFont typeface="Times New Roman" panose="02020603050405020304" pitchFamily="18" charset="0"/>
              <a:buAutoNum type="arabicPeriod"/>
            </a:pPr>
            <a:r>
              <a:rPr lang="ru-RU" altLang="ru-RU" sz="2800" dirty="0">
                <a:latin typeface="Calibri" panose="020F0502020204030204" pitchFamily="34" charset="0"/>
              </a:rPr>
              <a:t> Протестировать электронную часть (ЭЧ) на базе Arduino Nano и проанализировать принцип работы ЭЧ</a:t>
            </a:r>
            <a:r>
              <a:rPr lang="en-US" altLang="ru-RU" dirty="0">
                <a:latin typeface="Calibri" panose="020F0502020204030204" pitchFamily="34" charset="0"/>
              </a:rPr>
              <a:t>;</a:t>
            </a:r>
            <a:endParaRPr lang="ru-RU" altLang="ru-RU" sz="2800" dirty="0">
              <a:latin typeface="Calibri" panose="020F0502020204030204" pitchFamily="34" charset="0"/>
            </a:endParaRPr>
          </a:p>
          <a:p>
            <a:pPr>
              <a:lnSpc>
                <a:spcPct val="90000"/>
              </a:lnSpc>
              <a:spcBef>
                <a:spcPts val="825"/>
              </a:spcBef>
              <a:buFont typeface="Times New Roman" panose="02020603050405020304" pitchFamily="18" charset="0"/>
              <a:buAutoNum type="arabicPeriod"/>
            </a:pPr>
            <a:r>
              <a:rPr lang="ru-RU" altLang="ru-RU" sz="2800" dirty="0">
                <a:latin typeface="Calibri" panose="020F0502020204030204" pitchFamily="34" charset="0"/>
              </a:rPr>
              <a:t> Запрограммировать микроконтроллер так, чтобы парашют для спасения отсека с полезной нагрузкой (ОПН) был раскрыт на высоте 50 м</a:t>
            </a:r>
            <a:r>
              <a:rPr lang="en-US" altLang="ru-RU" sz="2800" dirty="0">
                <a:latin typeface="Calibri" panose="020F0502020204030204" pitchFamily="34" charset="0"/>
              </a:rPr>
              <a:t>;</a:t>
            </a:r>
            <a:endParaRPr lang="ru-RU" altLang="ru-RU" sz="2800" dirty="0">
              <a:latin typeface="Calibri" panose="020F0502020204030204" pitchFamily="34" charset="0"/>
            </a:endParaRPr>
          </a:p>
          <a:p>
            <a:pPr>
              <a:lnSpc>
                <a:spcPct val="90000"/>
              </a:lnSpc>
              <a:spcBef>
                <a:spcPts val="825"/>
              </a:spcBef>
              <a:buFont typeface="Times New Roman" panose="02020603050405020304" pitchFamily="18" charset="0"/>
              <a:buAutoNum type="arabicPeriod"/>
            </a:pPr>
            <a:r>
              <a:rPr lang="ru-RU" altLang="ru-RU" sz="2800" dirty="0">
                <a:latin typeface="Calibri" panose="020F0502020204030204" pitchFamily="34" charset="0"/>
              </a:rPr>
              <a:t> Запрограммировать микроконтроллер так,  чтобы он передавал по радиоканалу на приёмную станцию телеметрию с информацией о температуре, давлении, высоте, линейном и угловом ускорении в соответствии с форматом телеметрии и записи данных</a:t>
            </a:r>
            <a:r>
              <a:rPr lang="en-US" altLang="ru-RU" sz="2800" dirty="0">
                <a:latin typeface="Calibri" panose="020F0502020204030204" pitchFamily="34" charset="0"/>
              </a:rPr>
              <a:t>;</a:t>
            </a:r>
            <a:endParaRPr lang="ru-RU" altLang="ru-RU" sz="2800" dirty="0">
              <a:latin typeface="Calibri" panose="020F0502020204030204" pitchFamily="34" charset="0"/>
            </a:endParaRPr>
          </a:p>
          <a:p>
            <a:pPr>
              <a:lnSpc>
                <a:spcPct val="90000"/>
              </a:lnSpc>
              <a:spcBef>
                <a:spcPts val="825"/>
              </a:spcBef>
              <a:buFont typeface="Times New Roman" panose="02020603050405020304" pitchFamily="18" charset="0"/>
              <a:buAutoNum type="arabicPeriod"/>
            </a:pPr>
            <a:r>
              <a:rPr lang="ru-RU" altLang="ru-RU" sz="2800" dirty="0">
                <a:latin typeface="Calibri" panose="020F0502020204030204" pitchFamily="34" charset="0"/>
              </a:rPr>
              <a:t> Обеспечить функционирование панели управления и индикации соответственно с регламентом тестирования</a:t>
            </a:r>
            <a:r>
              <a:rPr lang="en-US" altLang="ru-RU" sz="2800" dirty="0">
                <a:latin typeface="Calibri" panose="020F0502020204030204" pitchFamily="34" charset="0"/>
              </a:rPr>
              <a:t>;</a:t>
            </a:r>
            <a:endParaRPr lang="ru-RU" altLang="ru-RU" sz="2800" dirty="0">
              <a:latin typeface="Calibri" panose="020F0502020204030204" pitchFamily="34" charset="0"/>
            </a:endParaRPr>
          </a:p>
          <a:p>
            <a:pPr>
              <a:lnSpc>
                <a:spcPct val="90000"/>
              </a:lnSpc>
              <a:spcBef>
                <a:spcPts val="825"/>
              </a:spcBef>
              <a:buFont typeface="Times New Roman" panose="02020603050405020304" pitchFamily="18" charset="0"/>
              <a:buAutoNum type="arabicPeriod"/>
            </a:pPr>
            <a:r>
              <a:rPr lang="ru-RU" altLang="ru-RU" sz="2800" dirty="0">
                <a:latin typeface="Calibri" panose="020F0502020204030204" pitchFamily="34" charset="0"/>
              </a:rPr>
              <a:t> Провести испытания спутника в сборе;</a:t>
            </a:r>
            <a:endParaRPr lang="ru-RU" altLang="ru-RU" dirty="0">
              <a:latin typeface="Calibri" panose="020F0502020204030204" pitchFamily="34" charset="0"/>
            </a:endParaRPr>
          </a:p>
          <a:p>
            <a:pPr>
              <a:lnSpc>
                <a:spcPct val="90000"/>
              </a:lnSpc>
              <a:spcBef>
                <a:spcPts val="825"/>
              </a:spcBef>
              <a:buFont typeface="Times New Roman" panose="02020603050405020304" pitchFamily="18" charset="0"/>
              <a:buAutoNum type="arabicPeriod"/>
            </a:pPr>
            <a:r>
              <a:rPr lang="ru-RU" altLang="ru-RU" sz="2800" dirty="0">
                <a:cs typeface="DejaVu Sans" charset="0"/>
              </a:rPr>
              <a:t> Произвести запуск спутника на высоту около 200 метров и проанализировать полученную телеметрию.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515402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DA9C650-0391-40E0-B598-ACCE5A9997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904"/>
            <a:ext cx="12192000" cy="1143480"/>
          </a:xfrm>
        </p:spPr>
        <p:txBody>
          <a:bodyPr/>
          <a:lstStyle/>
          <a:p>
            <a:r>
              <a:rPr lang="ru-RU" altLang="ru-RU" sz="4800" b="1" dirty="0">
                <a:latin typeface="Calibri Light" panose="020F0302020204030204" pitchFamily="34" charset="0"/>
              </a:rPr>
              <a:t>Парашют для СС</a:t>
            </a:r>
            <a:endParaRPr lang="ru-RU" sz="48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AFEF5F5-8786-4EEA-A7DA-85E6B3A38F35}"/>
                  </a:ext>
                </a:extLst>
              </p:cNvPr>
              <p:cNvSpPr txBox="1"/>
              <p:nvPr/>
            </p:nvSpPr>
            <p:spPr>
              <a:xfrm>
                <a:off x="4082246" y="1683543"/>
                <a:ext cx="8109754" cy="56746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×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𝜗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AFEF5F5-8786-4EEA-A7DA-85E6B3A38F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2246" y="1683543"/>
                <a:ext cx="8109754" cy="56746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E0FA004-D5AA-412D-9C31-9B779B0E845D}"/>
                  </a:ext>
                </a:extLst>
              </p:cNvPr>
              <p:cNvSpPr txBox="1"/>
              <p:nvPr/>
            </p:nvSpPr>
            <p:spPr>
              <a:xfrm>
                <a:off x="4599976" y="2543275"/>
                <a:ext cx="7442835" cy="4199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 eaLnBrk="1">
                  <a:lnSpc>
                    <a:spcPct val="100000"/>
                  </a:lnSpc>
                  <a:spcBef>
                    <a:spcPct val="0"/>
                  </a:spcBef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ru-RU" altLang="ru-RU" sz="1800" dirty="0">
                    <a:latin typeface="Times New Roman" panose="02020603050405020304" pitchFamily="18" charset="0"/>
                    <a:cs typeface="DejaVu Sans" charset="0"/>
                  </a:rPr>
                  <a:t> = </a:t>
                </a:r>
                <a:r>
                  <a:rPr lang="ru-RU" altLang="ru-RU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масса спускаемого объекта </a:t>
                </a:r>
                <a14:m>
                  <m:oMath xmlns:m="http://schemas.openxmlformats.org/officeDocument/2006/math">
                    <m:r>
                      <a:rPr lang="ru-RU" altLang="ru-RU" sz="1800" b="0" i="1" smtClean="0">
                        <a:latin typeface="Cambria Math" panose="02040503050406030204" pitchFamily="18" charset="0"/>
                        <a:cs typeface="DejaVu Sans" charset="0"/>
                      </a:rPr>
                      <m:t>=420 г=0,42 кг</m:t>
                    </m:r>
                  </m:oMath>
                </a14:m>
                <a:endParaRPr lang="ru-RU" altLang="ru-RU" sz="1800" dirty="0">
                  <a:latin typeface="Times New Roman" panose="02020603050405020304" pitchFamily="18" charset="0"/>
                  <a:cs typeface="DejaVu Sans" charset="0"/>
                </a:endParaRPr>
              </a:p>
              <a:p>
                <a:pPr algn="just" eaLnBrk="1">
                  <a:lnSpc>
                    <a:spcPct val="100000"/>
                  </a:lnSpc>
                  <a:spcBef>
                    <a:spcPct val="0"/>
                  </a:spcBef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ru-RU" altLang="ru-RU" sz="1800" dirty="0">
                    <a:latin typeface="Times New Roman" panose="02020603050405020304" pitchFamily="18" charset="0"/>
                    <a:cs typeface="DejaVu Sans" charset="0"/>
                  </a:rPr>
                  <a:t> = </a:t>
                </a:r>
                <a:r>
                  <a:rPr lang="ru-RU" altLang="ru-RU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ускорение свободного падения </a:t>
                </a:r>
                <a14:m>
                  <m:oMath xmlns:m="http://schemas.openxmlformats.org/officeDocument/2006/math">
                    <m:r>
                      <a:rPr lang="ru-RU" altLang="ru-RU" sz="1800" b="0" i="0" smtClean="0">
                        <a:latin typeface="Cambria Math" panose="02040503050406030204" pitchFamily="18" charset="0"/>
                        <a:cs typeface="DejaVu Sans" charset="0"/>
                      </a:rPr>
                      <m:t>=</m:t>
                    </m:r>
                    <m:r>
                      <a:rPr lang="ru-RU" altLang="ru-RU" sz="1800" b="0" i="1" smtClean="0">
                        <a:latin typeface="Cambria Math" panose="02040503050406030204" pitchFamily="18" charset="0"/>
                        <a:cs typeface="DejaVu Sans" charset="0"/>
                      </a:rPr>
                      <m:t>9,81</m:t>
                    </m:r>
                    <m:f>
                      <m:fPr>
                        <m:ctrlPr>
                          <a:rPr lang="ru-RU" altLang="ru-RU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altLang="ru-RU" sz="1800" b="0" i="1" smtClean="0">
                            <a:latin typeface="Cambria Math" panose="02040503050406030204" pitchFamily="18" charset="0"/>
                          </a:rPr>
                          <m:t>м</m:t>
                        </m:r>
                      </m:num>
                      <m:den>
                        <m:sSup>
                          <m:sSupPr>
                            <m:ctrlPr>
                              <a:rPr lang="ru-RU" altLang="ru-RU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ru-RU" altLang="ru-RU" sz="1800" b="0" i="1" smtClean="0">
                                <a:latin typeface="Cambria Math" panose="02040503050406030204" pitchFamily="18" charset="0"/>
                              </a:rPr>
                              <m:t>с</m:t>
                            </m:r>
                          </m:e>
                          <m:sup>
                            <m:r>
                              <a:rPr lang="ru-RU" altLang="ru-RU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ru-RU" altLang="ru-RU" sz="1800" dirty="0">
                    <a:latin typeface="Times New Roman" panose="02020603050405020304" pitchFamily="18" charset="0"/>
                    <a:cs typeface="DejaVu Sans" charset="0"/>
                  </a:rPr>
                  <a:t> </a:t>
                </a:r>
                <a:r>
                  <a:rPr lang="ru-RU" altLang="ru-RU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(на Земле)</a:t>
                </a:r>
              </a:p>
              <a:p>
                <a:pPr algn="just">
                  <a:spcBef>
                    <a:spcPct val="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altLang="ru-RU" dirty="0">
                    <a:latin typeface="Times New Roman" panose="02020603050405020304" pitchFamily="18" charset="0"/>
                    <a:cs typeface="DejaVu Sans" charset="0"/>
                  </a:rPr>
                  <a:t>=</a:t>
                </a:r>
                <a:r>
                  <a:rPr lang="ru-RU" altLang="ru-RU" sz="1800" dirty="0">
                    <a:cs typeface="DejaVu Sans" charset="0"/>
                  </a:rPr>
                  <a:t> </a:t>
                </a:r>
                <a:r>
                  <a:rPr lang="ru-RU" altLang="ru-RU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коэффициент сопротивление парашюта </a:t>
                </a:r>
                <a14:m>
                  <m:oMath xmlns:m="http://schemas.openxmlformats.org/officeDocument/2006/math">
                    <m:r>
                      <a:rPr lang="ru-RU" altLang="ru-RU" sz="1800" b="0" i="1" smtClean="0">
                        <a:latin typeface="Cambria Math" panose="02040503050406030204" pitchFamily="18" charset="0"/>
                        <a:cs typeface="DejaVu Sans" charset="0"/>
                      </a:rPr>
                      <m:t>=1,3</m:t>
                    </m:r>
                  </m:oMath>
                </a14:m>
                <a:r>
                  <a:rPr lang="ru-RU" altLang="ru-RU" sz="1800" dirty="0">
                    <a:cs typeface="DejaVu Sans" charset="0"/>
                  </a:rPr>
                  <a:t> </a:t>
                </a:r>
                <a:r>
                  <a:rPr lang="ru-RU" altLang="ru-RU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(для купольного)</a:t>
                </a:r>
              </a:p>
              <a:p>
                <a:pPr algn="just">
                  <a:spcBef>
                    <a:spcPct val="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ru-RU" altLang="ru-RU" sz="1800" dirty="0">
                    <a:cs typeface="DejaVu Sans" charset="0"/>
                  </a:rPr>
                  <a:t> </a:t>
                </a:r>
                <a:r>
                  <a:rPr lang="ru-RU" altLang="ru-RU" dirty="0">
                    <a:latin typeface="Times New Roman" panose="02020603050405020304" pitchFamily="18" charset="0"/>
                    <a:cs typeface="DejaVu Sans" charset="0"/>
                  </a:rPr>
                  <a:t>=</a:t>
                </a:r>
                <a:r>
                  <a:rPr lang="ru-RU" altLang="ru-RU" sz="1800" dirty="0">
                    <a:cs typeface="DejaVu Sans" charset="0"/>
                  </a:rPr>
                  <a:t> </a:t>
                </a:r>
                <a:r>
                  <a:rPr lang="ru-RU" altLang="ru-RU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плотность воздуха </a:t>
                </a:r>
                <a14:m>
                  <m:oMath xmlns:m="http://schemas.openxmlformats.org/officeDocument/2006/math">
                    <m:r>
                      <a:rPr lang="ru-RU" altLang="ru-RU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DejaVu Sans" charset="0"/>
                      </a:rPr>
                      <m:t>≈</m:t>
                    </m:r>
                    <m:r>
                      <a:rPr lang="ru-RU" altLang="ru-RU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DejaVu Sans" charset="0"/>
                      </a:rPr>
                      <m:t>1,2 </m:t>
                    </m:r>
                    <m:f>
                      <m:fPr>
                        <m:ctrlPr>
                          <a:rPr lang="ru-RU" altLang="ru-RU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altLang="ru-RU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кг</m:t>
                        </m:r>
                      </m:num>
                      <m:den>
                        <m:sSup>
                          <m:sSupPr>
                            <m:ctrlPr>
                              <a:rPr lang="ru-RU" altLang="ru-RU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ru-RU" altLang="ru-RU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м</m:t>
                            </m:r>
                          </m:e>
                          <m:sup>
                            <m:r>
                              <a:rPr lang="ru-RU" altLang="ru-RU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den>
                    </m:f>
                  </m:oMath>
                </a14:m>
                <a:r>
                  <a:rPr lang="ru-RU" altLang="ru-RU" sz="1800" dirty="0">
                    <a:cs typeface="DejaVu Sans" charset="0"/>
                  </a:rPr>
                  <a:t> </a:t>
                </a:r>
                <a:r>
                  <a:rPr lang="ru-RU" altLang="ru-RU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(с учетом атм. условий)</a:t>
                </a:r>
              </a:p>
              <a:p>
                <a:pPr algn="just">
                  <a:spcBef>
                    <a:spcPct val="0"/>
                  </a:spcBef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𝜗</m:t>
                    </m:r>
                  </m:oMath>
                </a14:m>
                <a:r>
                  <a:rPr lang="ru-RU" altLang="ru-RU" sz="1800" baseline="22000" dirty="0">
                    <a:cs typeface="DejaVu Sans" charset="0"/>
                  </a:rPr>
                  <a:t> </a:t>
                </a:r>
                <a:r>
                  <a:rPr lang="ru-RU" altLang="ru-RU" dirty="0">
                    <a:latin typeface="Times New Roman" panose="02020603050405020304" pitchFamily="18" charset="0"/>
                    <a:cs typeface="DejaVu Sans" charset="0"/>
                  </a:rPr>
                  <a:t>=</a:t>
                </a:r>
                <a:r>
                  <a:rPr lang="ru-RU" altLang="ru-RU" sz="1800" dirty="0">
                    <a:cs typeface="DejaVu Sans" charset="0"/>
                  </a:rPr>
                  <a:t> </a:t>
                </a:r>
                <a:r>
                  <a:rPr lang="ru-RU" altLang="ru-RU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скорость снижения</a:t>
                </a:r>
                <a:r>
                  <a:rPr lang="ru-RU" altLang="ru-RU" sz="1800" dirty="0">
                    <a:cs typeface="DejaVu Sans" charset="0"/>
                  </a:rPr>
                  <a:t> </a:t>
                </a:r>
                <a14:m>
                  <m:oMath xmlns:m="http://schemas.openxmlformats.org/officeDocument/2006/math">
                    <m:r>
                      <a:rPr lang="ru-RU" altLang="ru-RU" sz="1800" b="0" i="1" smtClean="0">
                        <a:latin typeface="Cambria Math" panose="02040503050406030204" pitchFamily="18" charset="0"/>
                        <a:cs typeface="DejaVu Sans" charset="0"/>
                      </a:rPr>
                      <m:t>=8 </m:t>
                    </m:r>
                    <m:f>
                      <m:fPr>
                        <m:ctrlPr>
                          <a:rPr lang="ru-RU" altLang="ru-RU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altLang="ru-RU" sz="1800" b="0" i="1" smtClean="0">
                            <a:latin typeface="Cambria Math" panose="02040503050406030204" pitchFamily="18" charset="0"/>
                          </a:rPr>
                          <m:t>м</m:t>
                        </m:r>
                      </m:num>
                      <m:den>
                        <m:r>
                          <a:rPr lang="ru-RU" altLang="ru-RU" sz="1800" b="0" i="1" smtClean="0">
                            <a:latin typeface="Cambria Math" panose="02040503050406030204" pitchFamily="18" charset="0"/>
                          </a:rPr>
                          <m:t>с</m:t>
                        </m:r>
                      </m:den>
                    </m:f>
                  </m:oMath>
                </a14:m>
                <a:endParaRPr lang="en-US" altLang="ru-RU" dirty="0">
                  <a:cs typeface="DejaVu Sans" charset="0"/>
                </a:endParaRPr>
              </a:p>
              <a:p>
                <a:pPr algn="ctr">
                  <a:lnSpc>
                    <a:spcPct val="200000"/>
                  </a:lnSpc>
                  <a:spcBef>
                    <a:spcPct val="0"/>
                  </a:spcBef>
                </a:pPr>
                <a:r>
                  <a:rPr lang="ru-RU" altLang="ru-RU" u="sng" dirty="0">
                    <a:cs typeface="DejaVu Sans" charset="0"/>
                  </a:rPr>
                  <a:t>Выразим радиус купола парашюта из формулы для площади кольца:</a:t>
                </a:r>
                <a:endParaRPr lang="en-US" altLang="ru-RU" u="sng" dirty="0">
                  <a:cs typeface="DejaVu Sans" charset="0"/>
                </a:endParaRPr>
              </a:p>
              <a:p>
                <a:pPr algn="just" eaLnBrk="1">
                  <a:lnSpc>
                    <a:spcPct val="100000"/>
                  </a:lnSpc>
                  <a:spcBef>
                    <a:spcPct val="0"/>
                  </a:spcBef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ru-RU" sz="1800" b="0" i="1" smtClean="0">
                          <a:latin typeface="Cambria Math" panose="02040503050406030204" pitchFamily="18" charset="0"/>
                          <a:cs typeface="DejaVu Sans" charset="0"/>
                        </a:rPr>
                        <m:t>𝑆</m:t>
                      </m:r>
                      <m:r>
                        <a:rPr lang="en-US" altLang="ru-RU" sz="1800" i="1" smtClean="0">
                          <a:latin typeface="Cambria Math" panose="02040503050406030204" pitchFamily="18" charset="0"/>
                          <a:cs typeface="DejaVu Sans" charset="0"/>
                        </a:rPr>
                        <m:t>=</m:t>
                      </m:r>
                      <m:r>
                        <a:rPr lang="el-GR" altLang="ru-RU" sz="1800" i="1" smtClean="0">
                          <a:latin typeface="Cambria Math" panose="02040503050406030204" pitchFamily="18" charset="0"/>
                          <a:cs typeface="DejaVu Sans" charset="0"/>
                        </a:rPr>
                        <m:t>𝜋</m:t>
                      </m:r>
                      <m:r>
                        <a:rPr lang="en-US" altLang="ru-RU" sz="1800" b="0" i="1" smtClean="0">
                          <a:latin typeface="Cambria Math" panose="02040503050406030204" pitchFamily="18" charset="0"/>
                          <a:cs typeface="DejaVu Sans" charset="0"/>
                        </a:rPr>
                        <m:t>(</m:t>
                      </m:r>
                      <m:sSup>
                        <m:sSupPr>
                          <m:ctrlPr>
                            <a:rPr lang="en-US" altLang="ru-RU" sz="1800" i="1" smtClean="0">
                              <a:latin typeface="Cambria Math" panose="02040503050406030204" pitchFamily="18" charset="0"/>
                              <a:cs typeface="DejaVu Sans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altLang="ru-RU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ru-RU" sz="18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altLang="ru-RU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ru-RU" sz="1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ru-RU" sz="1800" i="1" smtClean="0">
                              <a:latin typeface="Cambria Math" panose="02040503050406030204" pitchFamily="18" charset="0"/>
                              <a:cs typeface="DejaVu Sans" charset="0"/>
                            </a:rPr>
                            <m:t>𝑟</m:t>
                          </m:r>
                        </m:e>
                        <m:sup>
                          <m:r>
                            <a:rPr lang="en-US" altLang="ru-RU" sz="1800" i="1" smtClean="0">
                              <a:latin typeface="Cambria Math" panose="02040503050406030204" pitchFamily="18" charset="0"/>
                              <a:cs typeface="DejaVu Sans" charset="0"/>
                            </a:rPr>
                            <m:t>2</m:t>
                          </m:r>
                        </m:sup>
                      </m:sSup>
                      <m:r>
                        <a:rPr lang="en-US" altLang="ru-RU" sz="1800" b="0" i="1" smtClean="0">
                          <a:latin typeface="Cambria Math" panose="02040503050406030204" pitchFamily="18" charset="0"/>
                          <a:cs typeface="DejaVu Sans" charset="0"/>
                        </a:rPr>
                        <m:t>)</m:t>
                      </m:r>
                    </m:oMath>
                  </m:oMathPara>
                </a14:m>
                <a:endParaRPr lang="ru-RU" altLang="ru-RU" sz="1800" dirty="0">
                  <a:cs typeface="DejaVu Sans" charset="0"/>
                </a:endParaRPr>
              </a:p>
              <a:p>
                <a:pPr algn="just" eaLnBrk="1">
                  <a:lnSpc>
                    <a:spcPct val="100000"/>
                  </a:lnSpc>
                  <a:spcBef>
                    <a:spcPct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ru-RU" b="0" i="1" smtClean="0">
                          <a:latin typeface="Cambria Math" panose="02040503050406030204" pitchFamily="18" charset="0"/>
                          <a:cs typeface="DejaVu Sans" charset="0"/>
                        </a:rPr>
                        <m:t>𝑟</m:t>
                      </m:r>
                      <m:r>
                        <a:rPr lang="en-US" altLang="ru-RU" b="0" i="1" smtClean="0">
                          <a:latin typeface="Cambria Math" panose="02040503050406030204" pitchFamily="18" charset="0"/>
                          <a:cs typeface="DejaVu Sans" charset="0"/>
                        </a:rPr>
                        <m:t>= </m:t>
                      </m:r>
                      <m:f>
                        <m:fPr>
                          <m:ctrlPr>
                            <a:rPr lang="en-US" altLang="ru-RU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ru-RU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num>
                        <m:den>
                          <m:r>
                            <a:rPr lang="en-US" altLang="ru-RU" b="0" i="1" smtClean="0">
                              <a:latin typeface="Cambria Math" panose="02040503050406030204" pitchFamily="18" charset="0"/>
                            </a:rPr>
                            <m:t>15</m:t>
                          </m:r>
                        </m:den>
                      </m:f>
                      <m:r>
                        <a:rPr lang="en-US" altLang="ru-RU" b="0" i="1" smtClean="0">
                          <a:latin typeface="Cambria Math" panose="02040503050406030204" pitchFamily="18" charset="0"/>
                        </a:rPr>
                        <m:t> ⇒ </m:t>
                      </m:r>
                      <m:r>
                        <a:rPr lang="en-US" altLang="ru-RU" sz="1800" b="0" i="1" smtClean="0">
                          <a:latin typeface="Cambria Math" panose="02040503050406030204" pitchFamily="18" charset="0"/>
                          <a:cs typeface="DejaVu Sans" charset="0"/>
                        </a:rPr>
                        <m:t>𝑅</m:t>
                      </m:r>
                      <m:r>
                        <a:rPr lang="en-US" altLang="ru-RU" sz="1800" i="1" smtClean="0">
                          <a:latin typeface="Cambria Math" panose="02040503050406030204" pitchFamily="18" charset="0"/>
                          <a:cs typeface="DejaVu Sans" charset="0"/>
                        </a:rPr>
                        <m:t>=</m:t>
                      </m:r>
                      <m:r>
                        <a:rPr lang="en-US" altLang="ru-RU" sz="1800" b="0" i="1" smtClean="0">
                          <a:latin typeface="Cambria Math" panose="02040503050406030204" pitchFamily="18" charset="0"/>
                          <a:cs typeface="DejaVu Sans" charset="0"/>
                        </a:rPr>
                        <m:t>15</m:t>
                      </m:r>
                      <m:r>
                        <m:rPr>
                          <m:sty m:val="p"/>
                        </m:rPr>
                        <a:rPr lang="en-US" altLang="ru-RU" sz="1800" b="0" i="0" smtClean="0">
                          <a:latin typeface="Cambria Math" panose="02040503050406030204" pitchFamily="18" charset="0"/>
                          <a:cs typeface="DejaVu Sans" charset="0"/>
                        </a:rPr>
                        <m:t>r</m:t>
                      </m:r>
                    </m:oMath>
                  </m:oMathPara>
                </a14:m>
                <a:endParaRPr lang="ru-RU" altLang="ru-RU" sz="1800" dirty="0">
                  <a:cs typeface="DejaVu Sans" charset="0"/>
                </a:endParaRPr>
              </a:p>
              <a:p>
                <a:pPr algn="just" eaLnBrk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ru-RU" altLang="ru-RU" sz="1800" dirty="0">
                    <a:cs typeface="DejaVu Sans" charset="0"/>
                  </a:rPr>
                  <a:t> </a:t>
                </a:r>
              </a:p>
              <a:p>
                <a:pPr algn="just" eaLnBrk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ru-RU" altLang="ru-RU" sz="1800" dirty="0">
                    <a:cs typeface="DejaVu Sans" charset="0"/>
                  </a:rPr>
                  <a:t>Итоговый радиус парашюта: </a:t>
                </a:r>
                <a14:m>
                  <m:oMath xmlns:m="http://schemas.openxmlformats.org/officeDocument/2006/math">
                    <m:r>
                      <a:rPr lang="en-US" altLang="ru-RU" sz="1800" b="0" i="1" smtClean="0">
                        <a:latin typeface="Cambria Math" panose="02040503050406030204" pitchFamily="18" charset="0"/>
                        <a:cs typeface="DejaVu Sans" charset="0"/>
                      </a:rPr>
                      <m:t>𝑅</m:t>
                    </m:r>
                    <m:r>
                      <a:rPr lang="en-US" altLang="ru-RU" sz="1800" b="0" i="1" smtClean="0">
                        <a:latin typeface="Cambria Math" panose="02040503050406030204" pitchFamily="18" charset="0"/>
                        <a:cs typeface="DejaVu Sans" charset="0"/>
                      </a:rPr>
                      <m:t>=15 см</m:t>
                    </m:r>
                  </m:oMath>
                </a14:m>
                <a:endParaRPr lang="ru-RU" altLang="ru-RU" sz="1800" dirty="0">
                  <a:cs typeface="DejaVu Sans" charset="0"/>
                </a:endParaRPr>
              </a:p>
              <a:p>
                <a:pPr algn="just" eaLnBrk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ru-RU" altLang="ru-RU" sz="1800" dirty="0">
                    <a:cs typeface="DejaVu Sans" charset="0"/>
                  </a:rPr>
                  <a:t>Итоговый радиус отверстия: </a:t>
                </a:r>
                <a14:m>
                  <m:oMath xmlns:m="http://schemas.openxmlformats.org/officeDocument/2006/math">
                    <m:r>
                      <a:rPr lang="en-US" altLang="ru-RU" sz="1800" b="0" i="1" smtClean="0">
                        <a:latin typeface="Cambria Math" panose="02040503050406030204" pitchFamily="18" charset="0"/>
                        <a:cs typeface="DejaVu Sans" charset="0"/>
                      </a:rPr>
                      <m:t>𝑟</m:t>
                    </m:r>
                    <m:r>
                      <a:rPr lang="en-US" altLang="ru-RU" sz="1800" b="0" i="1" smtClean="0">
                        <a:latin typeface="Cambria Math" panose="02040503050406030204" pitchFamily="18" charset="0"/>
                        <a:cs typeface="DejaVu Sans" charset="0"/>
                      </a:rPr>
                      <m:t>=1 см</m:t>
                    </m:r>
                  </m:oMath>
                </a14:m>
                <a:endParaRPr lang="ru-RU" altLang="ru-RU" sz="1800" dirty="0">
                  <a:cs typeface="DejaVu Sans" charset="0"/>
                </a:endParaRPr>
              </a:p>
              <a:p>
                <a:pPr algn="just" eaLnBrk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ru-RU" altLang="ru-RU" dirty="0">
                    <a:cs typeface="DejaVu Sans" charset="0"/>
                  </a:rPr>
                  <a:t>Итоговый диаметр парашюта: </a:t>
                </a:r>
                <a14:m>
                  <m:oMath xmlns:m="http://schemas.openxmlformats.org/officeDocument/2006/math">
                    <m:r>
                      <a:rPr lang="en-US" altLang="ru-RU" b="0" i="1" smtClean="0">
                        <a:latin typeface="Cambria Math" panose="02040503050406030204" pitchFamily="18" charset="0"/>
                        <a:cs typeface="DejaVu Sans" charset="0"/>
                      </a:rPr>
                      <m:t>𝑑</m:t>
                    </m:r>
                    <m:r>
                      <a:rPr lang="en-US" altLang="ru-RU" b="0" i="1" smtClean="0">
                        <a:latin typeface="Cambria Math" panose="02040503050406030204" pitchFamily="18" charset="0"/>
                        <a:cs typeface="DejaVu Sans" charset="0"/>
                      </a:rPr>
                      <m:t>=30 см</m:t>
                    </m:r>
                  </m:oMath>
                </a14:m>
                <a:endParaRPr lang="ru-RU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E0FA004-D5AA-412D-9C31-9B779B0E84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9976" y="2543275"/>
                <a:ext cx="7442835" cy="4199483"/>
              </a:xfrm>
              <a:prstGeom prst="rect">
                <a:avLst/>
              </a:prstGeom>
              <a:blipFill>
                <a:blip r:embed="rId3"/>
                <a:stretch>
                  <a:fillRect l="-737" t="-871" b="-130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DA47995-802E-4E28-B41F-A3352A9027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506319" y="2159999"/>
            <a:ext cx="5244073" cy="3933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7424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EA6F466-55FF-4394-A6D0-DE4E1FB16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44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Расчет строп парашюта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5C0A857-0412-425B-BEA0-907421F2AE59}"/>
                  </a:ext>
                </a:extLst>
              </p:cNvPr>
              <p:cNvSpPr txBox="1"/>
              <p:nvPr/>
            </p:nvSpPr>
            <p:spPr>
              <a:xfrm>
                <a:off x="608641" y="1417109"/>
                <a:ext cx="10970880" cy="20313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eaLnBrk="1">
                  <a:lnSpc>
                    <a:spcPct val="200000"/>
                  </a:lnSpc>
                  <a:spcBef>
                    <a:spcPct val="0"/>
                  </a:spcBef>
                </a:pPr>
                <a:r>
                  <a:rPr lang="ru-RU" u="sng" dirty="0"/>
                  <a:t>Найдем длину строп парашюта:</a:t>
                </a:r>
              </a:p>
              <a:p>
                <a:pPr algn="just" eaLnBrk="1">
                  <a:lnSpc>
                    <a:spcPct val="100000"/>
                  </a:lnSpc>
                  <a:spcBef>
                    <a:spcPct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=2,4×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ru-RU" dirty="0"/>
              </a:p>
              <a:p>
                <a:pPr algn="just" eaLnBrk="1">
                  <a:lnSpc>
                    <a:spcPct val="100000"/>
                  </a:lnSpc>
                  <a:spcBef>
                    <a:spcPct val="0"/>
                  </a:spcBef>
                </a:pPr>
                <a:endParaRPr lang="en-US" dirty="0"/>
              </a:p>
              <a:p>
                <a:pPr algn="just">
                  <a:spcBef>
                    <a:spcPct val="0"/>
                  </a:spcBef>
                </a:pPr>
                <a:r>
                  <a:rPr lang="ru-RU" dirty="0"/>
                  <a:t>Длина строп парашюта: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=2,4×16 с</m:t>
                    </m:r>
                    <m:r>
                      <a:rPr lang="ru-RU" b="0" i="1" smtClean="0">
                        <a:latin typeface="Cambria Math" panose="02040503050406030204" pitchFamily="18" charset="0"/>
                      </a:rPr>
                      <m:t>м=36 см</m:t>
                    </m:r>
                  </m:oMath>
                </a14:m>
                <a:endParaRPr lang="ru-RU" dirty="0"/>
              </a:p>
              <a:p>
                <a:pPr algn="just">
                  <a:spcBef>
                    <a:spcPct val="0"/>
                  </a:spcBef>
                </a:pPr>
                <a:endParaRPr lang="ru-RU" dirty="0"/>
              </a:p>
              <a:p>
                <a:pPr algn="ctr">
                  <a:spcBef>
                    <a:spcPct val="0"/>
                  </a:spcBef>
                </a:pPr>
                <a:endParaRPr lang="ru-RU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5C0A857-0412-425B-BEA0-907421F2AE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641" y="1417109"/>
                <a:ext cx="10970880" cy="2031325"/>
              </a:xfrm>
              <a:prstGeom prst="rect">
                <a:avLst/>
              </a:prstGeom>
              <a:blipFill>
                <a:blip r:embed="rId2"/>
                <a:stretch>
                  <a:fillRect l="-5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012641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CD09B83-99B8-4E83-8BF5-34D00F7027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825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/>
              <a:t>Сегмент</a:t>
            </a:r>
            <a:r>
              <a:rPr lang="ru-RU" sz="4800" dirty="0"/>
              <a:t> </a:t>
            </a:r>
            <a:r>
              <a:rPr lang="ru-RU" sz="4800" b="1" dirty="0"/>
              <a:t>парашюта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4D8359-00F7-4DC0-B786-498C6B9B6690}"/>
              </a:ext>
            </a:extLst>
          </p:cNvPr>
          <p:cNvSpPr txBox="1"/>
          <p:nvPr/>
        </p:nvSpPr>
        <p:spPr>
          <a:xfrm>
            <a:off x="0" y="6354263"/>
            <a:ext cx="12191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Расчеты выполнены по схемам и формулам, представленным в книге И. Соболева</a:t>
            </a:r>
          </a:p>
        </p:txBody>
      </p:sp>
      <p:pic>
        <p:nvPicPr>
          <p:cNvPr id="8" name="Объект 7">
            <a:extLst>
              <a:ext uri="{FF2B5EF4-FFF2-40B4-BE49-F238E27FC236}">
                <a16:creationId xmlns:a16="http://schemas.microsoft.com/office/drawing/2014/main" id="{04867F0A-61B2-4C60-AEB4-772F911376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0821" y="1459321"/>
            <a:ext cx="7430355" cy="4546721"/>
          </a:xfrm>
        </p:spPr>
      </p:pic>
    </p:spTree>
    <p:extLst>
      <p:ext uri="{BB962C8B-B14F-4D97-AF65-F5344CB8AC3E}">
        <p14:creationId xmlns:p14="http://schemas.microsoft.com/office/powerpoint/2010/main" val="14654148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76B18CC-67AE-4652-A2D3-8280315AA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ru-RU" sz="4800" b="1" dirty="0"/>
              <a:t>Система спасения в сборе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1355B01-5801-4B41-A499-346665890413}"/>
              </a:ext>
            </a:extLst>
          </p:cNvPr>
          <p:cNvSpPr txBox="1"/>
          <p:nvPr/>
        </p:nvSpPr>
        <p:spPr>
          <a:xfrm>
            <a:off x="6096000" y="1800178"/>
            <a:ext cx="5598696" cy="3891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000" dirty="0"/>
              <a:t>1  –  сложенный парашют;</a:t>
            </a:r>
          </a:p>
          <a:p>
            <a:pPr>
              <a:lnSpc>
                <a:spcPct val="150000"/>
              </a:lnSpc>
            </a:pPr>
            <a:r>
              <a:rPr lang="ru-RU" sz="2000" dirty="0"/>
              <a:t>2  –  крышка пружины;</a:t>
            </a:r>
          </a:p>
          <a:p>
            <a:pPr>
              <a:lnSpc>
                <a:spcPct val="150000"/>
              </a:lnSpc>
            </a:pPr>
            <a:r>
              <a:rPr lang="ru-RU" sz="2000" dirty="0"/>
              <a:t>3  –  пружина;</a:t>
            </a:r>
          </a:p>
          <a:p>
            <a:pPr>
              <a:lnSpc>
                <a:spcPct val="150000"/>
              </a:lnSpc>
            </a:pPr>
            <a:r>
              <a:rPr lang="ru-RU" sz="2000" dirty="0"/>
              <a:t>4  –  болт, удерживающий пружину;</a:t>
            </a:r>
          </a:p>
          <a:p>
            <a:r>
              <a:rPr lang="ru-RU" sz="2000" dirty="0"/>
              <a:t>5  –  отсек с крышкой, где располагается </a:t>
            </a:r>
          </a:p>
          <a:p>
            <a:r>
              <a:rPr lang="ru-RU" sz="2000" dirty="0"/>
              <a:t>       сервомотор;</a:t>
            </a:r>
          </a:p>
          <a:p>
            <a:pPr>
              <a:lnSpc>
                <a:spcPct val="150000"/>
              </a:lnSpc>
            </a:pPr>
            <a:r>
              <a:rPr lang="ru-RU" sz="2000" dirty="0"/>
              <a:t>6  –  сервомотор;</a:t>
            </a:r>
          </a:p>
          <a:p>
            <a:pPr>
              <a:lnSpc>
                <a:spcPct val="150000"/>
              </a:lnSpc>
            </a:pPr>
            <a:r>
              <a:rPr lang="ru-RU" sz="2000" dirty="0"/>
              <a:t>7  –  спутник (срез);</a:t>
            </a:r>
          </a:p>
          <a:p>
            <a:pPr>
              <a:lnSpc>
                <a:spcPct val="150000"/>
              </a:lnSpc>
            </a:pPr>
            <a:r>
              <a:rPr lang="ru-RU" sz="2000" dirty="0"/>
              <a:t>8  –  провод от сервомотора.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7751366-6651-4A54-A4E6-D347E04124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87655"/>
            <a:ext cx="5418255" cy="5770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8801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76B18CC-67AE-4652-A2D3-8280315AA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ru-RU" sz="4800" b="1" dirty="0"/>
              <a:t>Система спасения после активации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662506C-3024-4EE4-A476-DB45A4F948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81464"/>
            <a:ext cx="5245724" cy="557653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79F6E1A-F06C-4A01-9446-3AFDC23F13B0}"/>
              </a:ext>
            </a:extLst>
          </p:cNvPr>
          <p:cNvSpPr txBox="1"/>
          <p:nvPr/>
        </p:nvSpPr>
        <p:spPr>
          <a:xfrm>
            <a:off x="6096000" y="2123814"/>
            <a:ext cx="5598696" cy="3891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000" dirty="0"/>
              <a:t>1  –  выпущенный парашют;</a:t>
            </a:r>
          </a:p>
          <a:p>
            <a:pPr>
              <a:lnSpc>
                <a:spcPct val="150000"/>
              </a:lnSpc>
            </a:pPr>
            <a:r>
              <a:rPr lang="ru-RU" sz="2000" dirty="0"/>
              <a:t>2  –  крышка пружины;</a:t>
            </a:r>
          </a:p>
          <a:p>
            <a:pPr>
              <a:lnSpc>
                <a:spcPct val="150000"/>
              </a:lnSpc>
            </a:pPr>
            <a:r>
              <a:rPr lang="ru-RU" sz="2000" dirty="0"/>
              <a:t>3  –  пружина;</a:t>
            </a:r>
          </a:p>
          <a:p>
            <a:pPr>
              <a:lnSpc>
                <a:spcPct val="150000"/>
              </a:lnSpc>
            </a:pPr>
            <a:r>
              <a:rPr lang="ru-RU" sz="2000" dirty="0"/>
              <a:t>4  –  болт, удерживающий пружину;</a:t>
            </a:r>
          </a:p>
          <a:p>
            <a:r>
              <a:rPr lang="ru-RU" sz="2000" dirty="0"/>
              <a:t>5  –  отсек с крышкой, где располагается </a:t>
            </a:r>
          </a:p>
          <a:p>
            <a:r>
              <a:rPr lang="ru-RU" sz="2000" dirty="0"/>
              <a:t>       сервомотор;</a:t>
            </a:r>
          </a:p>
          <a:p>
            <a:pPr>
              <a:lnSpc>
                <a:spcPct val="150000"/>
              </a:lnSpc>
            </a:pPr>
            <a:r>
              <a:rPr lang="ru-RU" sz="2000" dirty="0"/>
              <a:t>6  –  сервомотор;</a:t>
            </a:r>
          </a:p>
          <a:p>
            <a:pPr>
              <a:lnSpc>
                <a:spcPct val="150000"/>
              </a:lnSpc>
            </a:pPr>
            <a:r>
              <a:rPr lang="ru-RU" sz="2000" dirty="0"/>
              <a:t>7  –  спутник (срез);</a:t>
            </a:r>
          </a:p>
          <a:p>
            <a:pPr>
              <a:lnSpc>
                <a:spcPct val="150000"/>
              </a:lnSpc>
            </a:pPr>
            <a:r>
              <a:rPr lang="ru-RU" sz="2000" dirty="0"/>
              <a:t>8  –  провод от сервомотора.</a:t>
            </a:r>
          </a:p>
        </p:txBody>
      </p:sp>
    </p:spTree>
    <p:extLst>
      <p:ext uri="{BB962C8B-B14F-4D97-AF65-F5344CB8AC3E}">
        <p14:creationId xmlns:p14="http://schemas.microsoft.com/office/powerpoint/2010/main" val="7474288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Rectangle 1">
            <a:extLst>
              <a:ext uri="{FF2B5EF4-FFF2-40B4-BE49-F238E27FC236}">
                <a16:creationId xmlns:a16="http://schemas.microsoft.com/office/drawing/2014/main" id="{14E35723-F502-4B52-9EE0-59DEFD9088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82599" y="6356828"/>
            <a:ext cx="2056536" cy="3643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6" tIns="40823" rIns="81646" bIns="40823" anchor="ctr"/>
          <a:lstStyle>
            <a:lvl1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9pPr>
          </a:lstStyle>
          <a:p>
            <a:pPr algn="r" defTabSz="407571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tabLst>
                <a:tab pos="407571" algn="l"/>
                <a:tab pos="815142" algn="l"/>
                <a:tab pos="1222713" algn="l"/>
                <a:tab pos="1630284" algn="l"/>
                <a:tab pos="2037855" algn="l"/>
              </a:tabLst>
            </a:pPr>
            <a:endParaRPr lang="ru-RU" altLang="ru-RU" sz="1633" dirty="0">
              <a:latin typeface="Calibri" panose="020F0502020204030204" pitchFamily="34" charset="0"/>
              <a:cs typeface="DejaVu Sans" charset="0"/>
            </a:endParaRPr>
          </a:p>
        </p:txBody>
      </p:sp>
      <p:sp>
        <p:nvSpPr>
          <p:cNvPr id="13314" name="Rectangle 2">
            <a:extLst>
              <a:ext uri="{FF2B5EF4-FFF2-40B4-BE49-F238E27FC236}">
                <a16:creationId xmlns:a16="http://schemas.microsoft.com/office/drawing/2014/main" id="{5285D36F-CD12-4440-A3B7-38D52D51B9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68370"/>
            <a:ext cx="12192000" cy="8151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1pPr>
            <a:lvl2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2pPr>
            <a:lvl3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3pPr>
            <a:lvl4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4pPr>
            <a:lvl5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9pPr>
          </a:lstStyle>
          <a:p>
            <a:pPr marL="171382" indent="-168502" algn="ctr" defTabSz="407571" fontAlgn="base" hangingPunct="0">
              <a:lnSpc>
                <a:spcPct val="90000"/>
              </a:lnSpc>
              <a:spcBef>
                <a:spcPts val="748"/>
              </a:spcBef>
              <a:spcAft>
                <a:spcPct val="0"/>
              </a:spcAft>
              <a:buClr>
                <a:srgbClr val="000000"/>
              </a:buClr>
              <a:buSzPct val="100000"/>
              <a:tabLst>
                <a:tab pos="171382" algn="l"/>
                <a:tab pos="407571" algn="l"/>
                <a:tab pos="815142" algn="l"/>
                <a:tab pos="1222713" algn="l"/>
                <a:tab pos="1630284" algn="l"/>
                <a:tab pos="2037855" algn="l"/>
                <a:tab pos="2445426" algn="l"/>
                <a:tab pos="2852997" algn="l"/>
                <a:tab pos="3260568" algn="l"/>
                <a:tab pos="3668139" algn="l"/>
                <a:tab pos="4075709" algn="l"/>
                <a:tab pos="4483281" algn="l"/>
                <a:tab pos="4890851" algn="l"/>
                <a:tab pos="5298423" algn="l"/>
                <a:tab pos="5705993" algn="l"/>
                <a:tab pos="6113565" algn="l"/>
                <a:tab pos="6521135" algn="l"/>
                <a:tab pos="6928706" algn="l"/>
                <a:tab pos="7336277" algn="l"/>
                <a:tab pos="7743848" algn="l"/>
                <a:tab pos="8151419" algn="l"/>
              </a:tabLst>
            </a:pPr>
            <a:r>
              <a:rPr lang="ru-RU" altLang="ru-RU" sz="48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Пружина для системы спасения</a:t>
            </a:r>
          </a:p>
        </p:txBody>
      </p:sp>
      <p:graphicFrame>
        <p:nvGraphicFramePr>
          <p:cNvPr id="13315" name="Object 3">
            <a:extLst>
              <a:ext uri="{FF2B5EF4-FFF2-40B4-BE49-F238E27FC236}">
                <a16:creationId xmlns:a16="http://schemas.microsoft.com/office/drawing/2014/main" id="{133A6BC8-AA67-4484-ADAD-881B20E2A19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659840" y="4499033"/>
          <a:ext cx="7201" cy="1378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1" r:id="rId4" imgW="8640" imgH="1520280" progId="">
                  <p:embed/>
                </p:oleObj>
              </mc:Choice>
              <mc:Fallback>
                <p:oleObj r:id="rId4" imgW="8640" imgH="1520280" progId="">
                  <p:embed/>
                  <p:pic>
                    <p:nvPicPr>
                      <p:cNvPr id="13315" name="Object 3">
                        <a:extLst>
                          <a:ext uri="{FF2B5EF4-FFF2-40B4-BE49-F238E27FC236}">
                            <a16:creationId xmlns:a16="http://schemas.microsoft.com/office/drawing/2014/main" id="{133A6BC8-AA67-4484-ADAD-881B20E2A19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59840" y="4499033"/>
                        <a:ext cx="7201" cy="1378225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3316" name="Rectangle 4">
                <a:extLst>
                  <a:ext uri="{FF2B5EF4-FFF2-40B4-BE49-F238E27FC236}">
                    <a16:creationId xmlns:a16="http://schemas.microsoft.com/office/drawing/2014/main" id="{F0E4C1FF-7D7E-4B68-89F6-678E86ACF4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7072" y="1781428"/>
                <a:ext cx="5764705" cy="422909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lIns="81646" tIns="40823" rIns="81646" bIns="40823">
                <a:spAutoFit/>
              </a:bodyPr>
              <a:lstStyle>
                <a:lvl1pPr>
                  <a:tabLst>
                    <a:tab pos="449263" algn="l"/>
                    <a:tab pos="898525" algn="l"/>
                    <a:tab pos="1347788" algn="l"/>
                    <a:tab pos="1797050" algn="l"/>
                    <a:tab pos="2246313" algn="l"/>
                    <a:tab pos="2695575" algn="l"/>
                    <a:tab pos="3144838" algn="l"/>
                    <a:tab pos="3594100" algn="l"/>
                    <a:tab pos="4043363" algn="l"/>
                    <a:tab pos="4492625" algn="l"/>
                    <a:tab pos="4941888" algn="l"/>
                    <a:tab pos="5391150" algn="l"/>
                  </a:tabLst>
                  <a:defRPr>
                    <a:solidFill>
                      <a:srgbClr val="000000"/>
                    </a:solidFill>
                    <a:latin typeface="XO Oriel" pitchFamily="16" charset="0"/>
                    <a:ea typeface="Microsoft YaHei" panose="020B0503020204020204" pitchFamily="34" charset="-122"/>
                  </a:defRPr>
                </a:lvl1pPr>
                <a:lvl2pPr>
                  <a:tabLst>
                    <a:tab pos="449263" algn="l"/>
                    <a:tab pos="898525" algn="l"/>
                    <a:tab pos="1347788" algn="l"/>
                    <a:tab pos="1797050" algn="l"/>
                    <a:tab pos="2246313" algn="l"/>
                    <a:tab pos="2695575" algn="l"/>
                    <a:tab pos="3144838" algn="l"/>
                    <a:tab pos="3594100" algn="l"/>
                    <a:tab pos="4043363" algn="l"/>
                    <a:tab pos="4492625" algn="l"/>
                    <a:tab pos="4941888" algn="l"/>
                    <a:tab pos="5391150" algn="l"/>
                  </a:tabLst>
                  <a:defRPr>
                    <a:solidFill>
                      <a:srgbClr val="000000"/>
                    </a:solidFill>
                    <a:latin typeface="XO Oriel" pitchFamily="16" charset="0"/>
                    <a:ea typeface="Microsoft YaHei" panose="020B0503020204020204" pitchFamily="34" charset="-122"/>
                  </a:defRPr>
                </a:lvl2pPr>
                <a:lvl3pPr>
                  <a:tabLst>
                    <a:tab pos="449263" algn="l"/>
                    <a:tab pos="898525" algn="l"/>
                    <a:tab pos="1347788" algn="l"/>
                    <a:tab pos="1797050" algn="l"/>
                    <a:tab pos="2246313" algn="l"/>
                    <a:tab pos="2695575" algn="l"/>
                    <a:tab pos="3144838" algn="l"/>
                    <a:tab pos="3594100" algn="l"/>
                    <a:tab pos="4043363" algn="l"/>
                    <a:tab pos="4492625" algn="l"/>
                    <a:tab pos="4941888" algn="l"/>
                    <a:tab pos="5391150" algn="l"/>
                  </a:tabLst>
                  <a:defRPr>
                    <a:solidFill>
                      <a:srgbClr val="000000"/>
                    </a:solidFill>
                    <a:latin typeface="XO Oriel" pitchFamily="16" charset="0"/>
                    <a:ea typeface="Microsoft YaHei" panose="020B0503020204020204" pitchFamily="34" charset="-122"/>
                  </a:defRPr>
                </a:lvl3pPr>
                <a:lvl4pPr>
                  <a:tabLst>
                    <a:tab pos="449263" algn="l"/>
                    <a:tab pos="898525" algn="l"/>
                    <a:tab pos="1347788" algn="l"/>
                    <a:tab pos="1797050" algn="l"/>
                    <a:tab pos="2246313" algn="l"/>
                    <a:tab pos="2695575" algn="l"/>
                    <a:tab pos="3144838" algn="l"/>
                    <a:tab pos="3594100" algn="l"/>
                    <a:tab pos="4043363" algn="l"/>
                    <a:tab pos="4492625" algn="l"/>
                    <a:tab pos="4941888" algn="l"/>
                    <a:tab pos="5391150" algn="l"/>
                  </a:tabLst>
                  <a:defRPr>
                    <a:solidFill>
                      <a:srgbClr val="000000"/>
                    </a:solidFill>
                    <a:latin typeface="XO Oriel" pitchFamily="16" charset="0"/>
                    <a:ea typeface="Microsoft YaHei" panose="020B0503020204020204" pitchFamily="34" charset="-122"/>
                  </a:defRPr>
                </a:lvl4pPr>
                <a:lvl5pPr>
                  <a:tabLst>
                    <a:tab pos="449263" algn="l"/>
                    <a:tab pos="898525" algn="l"/>
                    <a:tab pos="1347788" algn="l"/>
                    <a:tab pos="1797050" algn="l"/>
                    <a:tab pos="2246313" algn="l"/>
                    <a:tab pos="2695575" algn="l"/>
                    <a:tab pos="3144838" algn="l"/>
                    <a:tab pos="3594100" algn="l"/>
                    <a:tab pos="4043363" algn="l"/>
                    <a:tab pos="4492625" algn="l"/>
                    <a:tab pos="4941888" algn="l"/>
                    <a:tab pos="5391150" algn="l"/>
                  </a:tabLst>
                  <a:defRPr>
                    <a:solidFill>
                      <a:srgbClr val="000000"/>
                    </a:solidFill>
                    <a:latin typeface="XO Oriel" pitchFamily="16" charset="0"/>
                    <a:ea typeface="Microsoft YaHei" panose="020B0503020204020204" pitchFamily="34" charset="-122"/>
                  </a:defRPr>
                </a:lvl5pPr>
                <a:lvl6pPr marL="2514600" indent="-228600" defTabSz="449263" fontAlgn="base" hangingPunct="0">
                  <a:lnSpc>
                    <a:spcPct val="98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49263" algn="l"/>
                    <a:tab pos="898525" algn="l"/>
                    <a:tab pos="1347788" algn="l"/>
                    <a:tab pos="1797050" algn="l"/>
                    <a:tab pos="2246313" algn="l"/>
                    <a:tab pos="2695575" algn="l"/>
                    <a:tab pos="3144838" algn="l"/>
                    <a:tab pos="3594100" algn="l"/>
                    <a:tab pos="4043363" algn="l"/>
                    <a:tab pos="4492625" algn="l"/>
                    <a:tab pos="4941888" algn="l"/>
                    <a:tab pos="5391150" algn="l"/>
                  </a:tabLst>
                  <a:defRPr>
                    <a:solidFill>
                      <a:srgbClr val="000000"/>
                    </a:solidFill>
                    <a:latin typeface="XO Oriel" pitchFamily="16" charset="0"/>
                    <a:ea typeface="Microsoft YaHei" panose="020B0503020204020204" pitchFamily="34" charset="-122"/>
                  </a:defRPr>
                </a:lvl6pPr>
                <a:lvl7pPr marL="2971800" indent="-228600" defTabSz="449263" fontAlgn="base" hangingPunct="0">
                  <a:lnSpc>
                    <a:spcPct val="98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49263" algn="l"/>
                    <a:tab pos="898525" algn="l"/>
                    <a:tab pos="1347788" algn="l"/>
                    <a:tab pos="1797050" algn="l"/>
                    <a:tab pos="2246313" algn="l"/>
                    <a:tab pos="2695575" algn="l"/>
                    <a:tab pos="3144838" algn="l"/>
                    <a:tab pos="3594100" algn="l"/>
                    <a:tab pos="4043363" algn="l"/>
                    <a:tab pos="4492625" algn="l"/>
                    <a:tab pos="4941888" algn="l"/>
                    <a:tab pos="5391150" algn="l"/>
                  </a:tabLst>
                  <a:defRPr>
                    <a:solidFill>
                      <a:srgbClr val="000000"/>
                    </a:solidFill>
                    <a:latin typeface="XO Oriel" pitchFamily="16" charset="0"/>
                    <a:ea typeface="Microsoft YaHei" panose="020B0503020204020204" pitchFamily="34" charset="-122"/>
                  </a:defRPr>
                </a:lvl7pPr>
                <a:lvl8pPr marL="3429000" indent="-228600" defTabSz="449263" fontAlgn="base" hangingPunct="0">
                  <a:lnSpc>
                    <a:spcPct val="98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49263" algn="l"/>
                    <a:tab pos="898525" algn="l"/>
                    <a:tab pos="1347788" algn="l"/>
                    <a:tab pos="1797050" algn="l"/>
                    <a:tab pos="2246313" algn="l"/>
                    <a:tab pos="2695575" algn="l"/>
                    <a:tab pos="3144838" algn="l"/>
                    <a:tab pos="3594100" algn="l"/>
                    <a:tab pos="4043363" algn="l"/>
                    <a:tab pos="4492625" algn="l"/>
                    <a:tab pos="4941888" algn="l"/>
                    <a:tab pos="5391150" algn="l"/>
                  </a:tabLst>
                  <a:defRPr>
                    <a:solidFill>
                      <a:srgbClr val="000000"/>
                    </a:solidFill>
                    <a:latin typeface="XO Oriel" pitchFamily="16" charset="0"/>
                    <a:ea typeface="Microsoft YaHei" panose="020B0503020204020204" pitchFamily="34" charset="-122"/>
                  </a:defRPr>
                </a:lvl8pPr>
                <a:lvl9pPr marL="3886200" indent="-228600" defTabSz="449263" fontAlgn="base" hangingPunct="0">
                  <a:lnSpc>
                    <a:spcPct val="98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49263" algn="l"/>
                    <a:tab pos="898525" algn="l"/>
                    <a:tab pos="1347788" algn="l"/>
                    <a:tab pos="1797050" algn="l"/>
                    <a:tab pos="2246313" algn="l"/>
                    <a:tab pos="2695575" algn="l"/>
                    <a:tab pos="3144838" algn="l"/>
                    <a:tab pos="3594100" algn="l"/>
                    <a:tab pos="4043363" algn="l"/>
                    <a:tab pos="4492625" algn="l"/>
                    <a:tab pos="4941888" algn="l"/>
                    <a:tab pos="5391150" algn="l"/>
                  </a:tabLst>
                  <a:defRPr>
                    <a:solidFill>
                      <a:srgbClr val="000000"/>
                    </a:solidFill>
                    <a:latin typeface="XO Oriel" pitchFamily="16" charset="0"/>
                    <a:ea typeface="Microsoft YaHei" panose="020B0503020204020204" pitchFamily="34" charset="-122"/>
                  </a:defRPr>
                </a:lvl9pPr>
              </a:lstStyle>
              <a:p>
                <a:pPr defTabSz="407571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tabLst>
                    <a:tab pos="407571" algn="l"/>
                    <a:tab pos="815142" algn="l"/>
                    <a:tab pos="1222713" algn="l"/>
                    <a:tab pos="1630284" algn="l"/>
                    <a:tab pos="2037855" algn="l"/>
                    <a:tab pos="2445426" algn="l"/>
                    <a:tab pos="2852997" algn="l"/>
                    <a:tab pos="3260568" algn="l"/>
                    <a:tab pos="3668139" algn="l"/>
                    <a:tab pos="4075709" algn="l"/>
                    <a:tab pos="4483281" algn="l"/>
                    <a:tab pos="4890851" algn="l"/>
                  </a:tabLst>
                </a:pPr>
                <a:r>
                  <a:rPr lang="ru-RU" altLang="ru-RU" sz="2200" u="sng" dirty="0">
                    <a:latin typeface="Calibri" panose="020F0502020204030204" pitchFamily="34" charset="0"/>
                    <a:cs typeface="Calibri" panose="020F0502020204030204" pitchFamily="34" charset="0"/>
                  </a:rPr>
                  <a:t>Исходные геометрические данные:</a:t>
                </a:r>
              </a:p>
              <a:p>
                <a:pPr defTabSz="407571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tabLst>
                    <a:tab pos="407571" algn="l"/>
                    <a:tab pos="815142" algn="l"/>
                    <a:tab pos="1222713" algn="l"/>
                    <a:tab pos="1630284" algn="l"/>
                    <a:tab pos="2037855" algn="l"/>
                    <a:tab pos="2445426" algn="l"/>
                    <a:tab pos="2852997" algn="l"/>
                    <a:tab pos="3260568" algn="l"/>
                    <a:tab pos="3668139" algn="l"/>
                    <a:tab pos="4075709" algn="l"/>
                    <a:tab pos="4483281" algn="l"/>
                    <a:tab pos="4890851" algn="l"/>
                  </a:tabLst>
                </a:pPr>
                <a:r>
                  <a:rPr lang="ru-RU" alt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D проволоки: </a:t>
                </a:r>
                <a14:m>
                  <m:oMath xmlns:m="http://schemas.openxmlformats.org/officeDocument/2006/math">
                    <m:r>
                      <a:rPr lang="ru-RU" altLang="ru-RU" sz="1814" b="0" i="1" smtClean="0">
                        <a:latin typeface="Cambria Math" panose="02040503050406030204" pitchFamily="18" charset="0"/>
                      </a:rPr>
                      <m:t>1,5 мм</m:t>
                    </m:r>
                  </m:oMath>
                </a14:m>
                <a:endParaRPr lang="ru-RU" altLang="ru-RU" sz="1814" dirty="0">
                  <a:latin typeface="Times New Roman" panose="02020603050405020304" pitchFamily="18" charset="0"/>
                </a:endParaRPr>
              </a:p>
              <a:p>
                <a:pPr defTabSz="407571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tabLst>
                    <a:tab pos="407571" algn="l"/>
                    <a:tab pos="815142" algn="l"/>
                    <a:tab pos="1222713" algn="l"/>
                    <a:tab pos="1630284" algn="l"/>
                    <a:tab pos="2037855" algn="l"/>
                    <a:tab pos="2445426" algn="l"/>
                    <a:tab pos="2852997" algn="l"/>
                    <a:tab pos="3260568" algn="l"/>
                    <a:tab pos="3668139" algn="l"/>
                    <a:tab pos="4075709" algn="l"/>
                    <a:tab pos="4483281" algn="l"/>
                    <a:tab pos="4890851" algn="l"/>
                  </a:tabLst>
                </a:pPr>
                <a:r>
                  <a:rPr lang="ru-RU" alt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Наружный диаметр пружины: </a:t>
                </a:r>
                <a14:m>
                  <m:oMath xmlns:m="http://schemas.openxmlformats.org/officeDocument/2006/math">
                    <m:r>
                      <a:rPr lang="ru-RU" altLang="ru-RU" sz="1814" b="0" i="1" smtClean="0">
                        <a:latin typeface="Cambria Math" panose="02040503050406030204" pitchFamily="18" charset="0"/>
                      </a:rPr>
                      <m:t>40 мм</m:t>
                    </m:r>
                  </m:oMath>
                </a14:m>
                <a:endParaRPr lang="ru-RU" altLang="ru-RU" sz="1814" dirty="0">
                  <a:latin typeface="Times New Roman" panose="02020603050405020304" pitchFamily="18" charset="0"/>
                </a:endParaRPr>
              </a:p>
              <a:p>
                <a:pPr defTabSz="407571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tabLst>
                    <a:tab pos="407571" algn="l"/>
                    <a:tab pos="815142" algn="l"/>
                    <a:tab pos="1222713" algn="l"/>
                    <a:tab pos="1630284" algn="l"/>
                    <a:tab pos="2037855" algn="l"/>
                    <a:tab pos="2445426" algn="l"/>
                    <a:tab pos="2852997" algn="l"/>
                    <a:tab pos="3260568" algn="l"/>
                    <a:tab pos="3668139" algn="l"/>
                    <a:tab pos="4075709" algn="l"/>
                    <a:tab pos="4483281" algn="l"/>
                    <a:tab pos="4890851" algn="l"/>
                  </a:tabLst>
                </a:pPr>
                <a:r>
                  <a:rPr lang="ru-RU" alt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Число витков</a:t>
                </a:r>
                <a:r>
                  <a:rPr lang="en-US" alt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:</a:t>
                </a:r>
                <a:r>
                  <a:rPr lang="ru-RU" alt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ru-RU" altLang="ru-RU" sz="1814" b="0" i="1" smtClean="0">
                        <a:latin typeface="Cambria Math" panose="02040503050406030204" pitchFamily="18" charset="0"/>
                      </a:rPr>
                      <m:t>10</m:t>
                    </m:r>
                  </m:oMath>
                </a14:m>
                <a:endParaRPr lang="ru-RU" altLang="ru-RU" sz="1814" dirty="0">
                  <a:latin typeface="Times New Roman" panose="02020603050405020304" pitchFamily="18" charset="0"/>
                </a:endParaRPr>
              </a:p>
              <a:p>
                <a:pPr defTabSz="407571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tabLst>
                    <a:tab pos="407571" algn="l"/>
                    <a:tab pos="815142" algn="l"/>
                    <a:tab pos="1222713" algn="l"/>
                    <a:tab pos="1630284" algn="l"/>
                    <a:tab pos="2037855" algn="l"/>
                    <a:tab pos="2445426" algn="l"/>
                    <a:tab pos="2852997" algn="l"/>
                    <a:tab pos="3260568" algn="l"/>
                    <a:tab pos="3668139" algn="l"/>
                    <a:tab pos="4075709" algn="l"/>
                    <a:tab pos="4483281" algn="l"/>
                    <a:tab pos="4890851" algn="l"/>
                  </a:tabLst>
                </a:pPr>
                <a:r>
                  <a:rPr lang="ru-RU" alt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Длина пружины: </a:t>
                </a:r>
                <a14:m>
                  <m:oMath xmlns:m="http://schemas.openxmlformats.org/officeDocument/2006/math">
                    <m:r>
                      <a:rPr lang="ru-RU" altLang="ru-RU" sz="1814" b="0" i="1" smtClean="0">
                        <a:latin typeface="Cambria Math" panose="02040503050406030204" pitchFamily="18" charset="0"/>
                      </a:rPr>
                      <m:t>120 мм</m:t>
                    </m:r>
                  </m:oMath>
                </a14:m>
                <a:endParaRPr lang="ru-RU" altLang="ru-RU" sz="1814" dirty="0">
                  <a:latin typeface="Times New Roman" panose="02020603050405020304" pitchFamily="18" charset="0"/>
                </a:endParaRPr>
              </a:p>
              <a:p>
                <a:pPr defTabSz="407571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tabLst>
                    <a:tab pos="407571" algn="l"/>
                    <a:tab pos="815142" algn="l"/>
                    <a:tab pos="1222713" algn="l"/>
                    <a:tab pos="1630284" algn="l"/>
                    <a:tab pos="2037855" algn="l"/>
                    <a:tab pos="2445426" algn="l"/>
                    <a:tab pos="2852997" algn="l"/>
                    <a:tab pos="3260568" algn="l"/>
                    <a:tab pos="3668139" algn="l"/>
                    <a:tab pos="4075709" algn="l"/>
                    <a:tab pos="4483281" algn="l"/>
                    <a:tab pos="4890851" algn="l"/>
                  </a:tabLst>
                </a:pPr>
                <a:r>
                  <a:rPr lang="ru-RU" alt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Деформация: </a:t>
                </a:r>
                <a14:m>
                  <m:oMath xmlns:m="http://schemas.openxmlformats.org/officeDocument/2006/math">
                    <m:r>
                      <a:rPr lang="ru-RU" altLang="ru-RU" sz="1814" b="0" i="1" smtClean="0">
                        <a:latin typeface="Cambria Math" panose="02040503050406030204" pitchFamily="18" charset="0"/>
                      </a:rPr>
                      <m:t>70мм</m:t>
                    </m:r>
                  </m:oMath>
                </a14:m>
                <a:endParaRPr lang="ru-RU" altLang="ru-RU" sz="1814" dirty="0">
                  <a:latin typeface="Times New Roman" panose="02020603050405020304" pitchFamily="18" charset="0"/>
                </a:endParaRPr>
              </a:p>
              <a:p>
                <a:pPr defTabSz="407571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tabLst>
                    <a:tab pos="407571" algn="l"/>
                    <a:tab pos="815142" algn="l"/>
                    <a:tab pos="1222713" algn="l"/>
                    <a:tab pos="1630284" algn="l"/>
                    <a:tab pos="2037855" algn="l"/>
                    <a:tab pos="2445426" algn="l"/>
                    <a:tab pos="2852997" algn="l"/>
                    <a:tab pos="3260568" algn="l"/>
                    <a:tab pos="3668139" algn="l"/>
                    <a:tab pos="4075709" algn="l"/>
                    <a:tab pos="4483281" algn="l"/>
                    <a:tab pos="4890851" algn="l"/>
                  </a:tabLst>
                </a:pPr>
                <a:endParaRPr lang="ru-RU" altLang="ru-RU" sz="1814" dirty="0">
                  <a:latin typeface="Times New Roman" panose="02020603050405020304" pitchFamily="18" charset="0"/>
                </a:endParaRPr>
              </a:p>
              <a:p>
                <a:pPr defTabSz="407571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tabLst>
                    <a:tab pos="407571" algn="l"/>
                    <a:tab pos="815142" algn="l"/>
                    <a:tab pos="1222713" algn="l"/>
                    <a:tab pos="1630284" algn="l"/>
                    <a:tab pos="2037855" algn="l"/>
                    <a:tab pos="2445426" algn="l"/>
                    <a:tab pos="2852997" algn="l"/>
                    <a:tab pos="3260568" algn="l"/>
                    <a:tab pos="3668139" algn="l"/>
                    <a:tab pos="4075709" algn="l"/>
                    <a:tab pos="4483281" algn="l"/>
                    <a:tab pos="4890851" algn="l"/>
                  </a:tabLst>
                </a:pPr>
                <a:r>
                  <a:rPr lang="ru-RU" altLang="ru-RU" sz="2200" u="sng" dirty="0">
                    <a:latin typeface="Calibri" panose="020F0502020204030204" pitchFamily="34" charset="0"/>
                    <a:cs typeface="Calibri" panose="020F0502020204030204" pitchFamily="34" charset="0"/>
                  </a:rPr>
                  <a:t>Полученные данные:</a:t>
                </a:r>
                <a:br>
                  <a:rPr lang="ru-RU" altLang="ru-RU" sz="1633" dirty="0">
                    <a:latin typeface="Arial" panose="020B0604020202020204" pitchFamily="34" charset="0"/>
                    <a:cs typeface="DejaVu Sans" charset="0"/>
                  </a:rPr>
                </a:br>
                <a:r>
                  <a:rPr lang="ru-RU" alt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Индекс пружины: </a:t>
                </a:r>
                <a14:m>
                  <m:oMath xmlns:m="http://schemas.openxmlformats.org/officeDocument/2006/math">
                    <m:r>
                      <a:rPr lang="ru-RU" altLang="ru-RU" sz="1814" b="0" i="1" smtClean="0">
                        <a:latin typeface="Cambria Math" panose="02040503050406030204" pitchFamily="18" charset="0"/>
                      </a:rPr>
                      <m:t>25,67</m:t>
                    </m:r>
                  </m:oMath>
                </a14:m>
                <a:br>
                  <a:rPr lang="ru-RU" altLang="ru-RU" sz="1633" dirty="0">
                    <a:latin typeface="Arial" panose="020B0604020202020204" pitchFamily="34" charset="0"/>
                    <a:cs typeface="DejaVu Sans" charset="0"/>
                  </a:rPr>
                </a:br>
                <a:r>
                  <a:rPr lang="ru-RU" alt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Жесткость пружины,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ru-RU" altLang="ru-RU" sz="1814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altLang="ru-RU" sz="1814" b="0" i="1" smtClean="0">
                            <a:latin typeface="Cambria Math" panose="02040503050406030204" pitchFamily="18" charset="0"/>
                          </a:rPr>
                          <m:t>Н</m:t>
                        </m:r>
                      </m:num>
                      <m:den>
                        <m:r>
                          <a:rPr lang="ru-RU" altLang="ru-RU" sz="1814" b="0" i="1" smtClean="0">
                            <a:latin typeface="Cambria Math" panose="02040503050406030204" pitchFamily="18" charset="0"/>
                          </a:rPr>
                          <m:t>мм</m:t>
                        </m:r>
                      </m:den>
                    </m:f>
                  </m:oMath>
                </a14:m>
                <a:r>
                  <a:rPr lang="ru-RU" altLang="ru-RU" sz="1814" dirty="0">
                    <a:latin typeface="Times New Roman" panose="02020603050405020304" pitchFamily="18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ru-RU" altLang="ru-RU" sz="1814" b="0" i="1" smtClean="0">
                        <a:latin typeface="Cambria Math" panose="02040503050406030204" pitchFamily="18" charset="0"/>
                      </a:rPr>
                      <m:t>0,09</m:t>
                    </m:r>
                  </m:oMath>
                </a14:m>
                <a:br>
                  <a:rPr lang="ru-RU" altLang="ru-RU" sz="1633" dirty="0">
                    <a:latin typeface="Arial" panose="020B0604020202020204" pitchFamily="34" charset="0"/>
                    <a:cs typeface="DejaVu Sans" charset="0"/>
                  </a:rPr>
                </a:br>
                <a:r>
                  <a:rPr lang="ru-RU" alt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Допустимое усилие</a:t>
                </a:r>
                <a:r>
                  <a:rPr lang="en-US" alt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altLang="ru-RU" sz="1814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ru-RU" sz="1814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ru-RU" sz="1814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ru-RU" altLang="ru-RU" sz="1814" dirty="0">
                    <a:latin typeface="Times New Roman" panose="02020603050405020304" pitchFamily="18" charset="0"/>
                  </a:rPr>
                  <a:t>, Н:</a:t>
                </a:r>
                <a:r>
                  <a:rPr lang="en-US" altLang="ru-RU" sz="1814" dirty="0">
                    <a:latin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ru-RU" sz="1814" b="0" i="1" smtClean="0">
                        <a:latin typeface="Cambria Math" panose="02040503050406030204" pitchFamily="18" charset="0"/>
                      </a:rPr>
                      <m:t>36,92</m:t>
                    </m:r>
                  </m:oMath>
                </a14:m>
                <a:br>
                  <a:rPr lang="ru-RU" altLang="ru-RU" sz="1633" dirty="0">
                    <a:latin typeface="Arial" panose="020B0604020202020204" pitchFamily="34" charset="0"/>
                    <a:cs typeface="DejaVu Sans" charset="0"/>
                  </a:rPr>
                </a:br>
                <a:r>
                  <a:rPr lang="ru-RU" alt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Общий вес, кг:</a:t>
                </a:r>
                <a:r>
                  <a:rPr lang="en-US" alt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ru-RU" sz="1814" b="0" i="1" smtClean="0">
                        <a:latin typeface="Cambria Math" panose="02040503050406030204" pitchFamily="18" charset="0"/>
                      </a:rPr>
                      <m:t>0,0</m:t>
                    </m:r>
                    <m:r>
                      <a:rPr lang="ru-RU" altLang="ru-RU" sz="1814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US" altLang="ru-RU" sz="1814" dirty="0">
                  <a:latin typeface="Times New Roman" panose="02020603050405020304" pitchFamily="18" charset="0"/>
                </a:endParaRPr>
              </a:p>
              <a:p>
                <a:pPr defTabSz="407571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tabLst>
                    <a:tab pos="407571" algn="l"/>
                    <a:tab pos="815142" algn="l"/>
                    <a:tab pos="1222713" algn="l"/>
                    <a:tab pos="1630284" algn="l"/>
                    <a:tab pos="2037855" algn="l"/>
                    <a:tab pos="2445426" algn="l"/>
                    <a:tab pos="2852997" algn="l"/>
                    <a:tab pos="3260568" algn="l"/>
                    <a:tab pos="3668139" algn="l"/>
                    <a:tab pos="4075709" algn="l"/>
                    <a:tab pos="4483281" algn="l"/>
                    <a:tab pos="4890851" algn="l"/>
                  </a:tabLst>
                </a:pPr>
                <a:endParaRPr lang="ru-RU" altLang="ru-RU" sz="1814" dirty="0">
                  <a:latin typeface="Times New Roman" panose="02020603050405020304" pitchFamily="18" charset="0"/>
                </a:endParaRPr>
              </a:p>
              <a:p>
                <a:pPr defTabSz="407571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tabLst>
                    <a:tab pos="407571" algn="l"/>
                    <a:tab pos="815142" algn="l"/>
                    <a:tab pos="1222713" algn="l"/>
                    <a:tab pos="1630284" algn="l"/>
                    <a:tab pos="2037855" algn="l"/>
                    <a:tab pos="2445426" algn="l"/>
                    <a:tab pos="2852997" algn="l"/>
                    <a:tab pos="3260568" algn="l"/>
                    <a:tab pos="3668139" algn="l"/>
                    <a:tab pos="4075709" algn="l"/>
                    <a:tab pos="4483281" algn="l"/>
                    <a:tab pos="4890851" algn="l"/>
                  </a:tabLst>
                </a:pPr>
                <a:r>
                  <a:rPr lang="ru-RU" altLang="ru-RU" sz="1800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Расчеты выполнялись по программе на сайте pro-kts.ru</a:t>
                </a:r>
                <a:endParaRPr lang="ru-RU" altLang="ru-RU" sz="1814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3316" name="Rectangle 4">
                <a:extLst>
                  <a:ext uri="{FF2B5EF4-FFF2-40B4-BE49-F238E27FC236}">
                    <a16:creationId xmlns:a16="http://schemas.microsoft.com/office/drawing/2014/main" id="{F0E4C1FF-7D7E-4B68-89F6-678E86ACF4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07072" y="1781428"/>
                <a:ext cx="5764705" cy="4229091"/>
              </a:xfrm>
              <a:prstGeom prst="rect">
                <a:avLst/>
              </a:prstGeom>
              <a:blipFill>
                <a:blip r:embed="rId6"/>
                <a:stretch>
                  <a:fillRect l="-1587" t="-1009" r="-847" b="-1441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EC22CCC-63D1-4C17-83C4-368100C2D16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03"/>
          <a:stretch/>
        </p:blipFill>
        <p:spPr>
          <a:xfrm>
            <a:off x="7767586" y="1283906"/>
            <a:ext cx="3037981" cy="522413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09A0D7D-80AE-48CA-89A3-73B87A7F9F92}"/>
              </a:ext>
            </a:extLst>
          </p:cNvPr>
          <p:cNvSpPr txBox="1"/>
          <p:nvPr/>
        </p:nvSpPr>
        <p:spPr>
          <a:xfrm>
            <a:off x="9405628" y="1339735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i="1" dirty="0">
                <a:solidFill>
                  <a:srgbClr val="CC00CC"/>
                </a:solidFill>
                <a:effectLst/>
                <a:latin typeface="Roboto" panose="020B0604020202020204" pitchFamily="2" charset="0"/>
              </a:rPr>
              <a:t>8.94</a:t>
            </a:r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864DB1-225B-48BB-A0E4-744FDCFFA977}"/>
              </a:ext>
            </a:extLst>
          </p:cNvPr>
          <p:cNvSpPr txBox="1"/>
          <p:nvPr/>
        </p:nvSpPr>
        <p:spPr>
          <a:xfrm>
            <a:off x="9705016" y="1709067"/>
            <a:ext cx="635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i="1" dirty="0">
                <a:solidFill>
                  <a:srgbClr val="CC00CC"/>
                </a:solidFill>
                <a:effectLst/>
                <a:latin typeface="Roboto" panose="02000000000000000000" pitchFamily="2" charset="0"/>
              </a:rPr>
              <a:t>6.09</a:t>
            </a:r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A7FAF7-D623-4F8E-B7A6-496481A7BEC0}"/>
              </a:ext>
            </a:extLst>
          </p:cNvPr>
          <p:cNvSpPr txBox="1"/>
          <p:nvPr/>
        </p:nvSpPr>
        <p:spPr>
          <a:xfrm>
            <a:off x="9581425" y="2750300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i="1" dirty="0">
                <a:solidFill>
                  <a:srgbClr val="CC00CC"/>
                </a:solidFill>
                <a:effectLst/>
                <a:latin typeface="Roboto" panose="02000000000000000000" pitchFamily="2" charset="0"/>
              </a:rPr>
              <a:t>70</a:t>
            </a:r>
            <a:endParaRPr lang="ru-R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0678EE-D70D-439F-A41D-1FC8849B32EF}"/>
              </a:ext>
            </a:extLst>
          </p:cNvPr>
          <p:cNvSpPr txBox="1"/>
          <p:nvPr/>
        </p:nvSpPr>
        <p:spPr>
          <a:xfrm>
            <a:off x="9448535" y="3106306"/>
            <a:ext cx="8915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b="1" i="1" dirty="0">
                <a:solidFill>
                  <a:srgbClr val="CC00CC"/>
                </a:solidFill>
                <a:effectLst/>
                <a:latin typeface="Roboto" panose="02000000000000000000" pitchFamily="2" charset="0"/>
              </a:rPr>
              <a:t>102.75</a:t>
            </a:r>
            <a:endParaRPr lang="ru-RU" sz="1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22CD0C-8C6C-4579-A682-1E08C7536057}"/>
              </a:ext>
            </a:extLst>
          </p:cNvPr>
          <p:cNvSpPr txBox="1"/>
          <p:nvPr/>
        </p:nvSpPr>
        <p:spPr>
          <a:xfrm>
            <a:off x="8655761" y="3569556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i="1" dirty="0">
                <a:solidFill>
                  <a:srgbClr val="CC00CC"/>
                </a:solidFill>
                <a:effectLst/>
                <a:latin typeface="Roboto" panose="02000000000000000000" pitchFamily="2" charset="0"/>
              </a:rPr>
              <a:t>120</a:t>
            </a:r>
            <a:endParaRPr lang="ru-R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9676FB-078A-45E2-8A0B-7B13A6513AAE}"/>
              </a:ext>
            </a:extLst>
          </p:cNvPr>
          <p:cNvSpPr txBox="1"/>
          <p:nvPr/>
        </p:nvSpPr>
        <p:spPr>
          <a:xfrm>
            <a:off x="8655761" y="3962024"/>
            <a:ext cx="506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i="1" dirty="0">
                <a:solidFill>
                  <a:srgbClr val="CC00CC"/>
                </a:solidFill>
                <a:effectLst/>
                <a:latin typeface="Roboto" panose="02000000000000000000" pitchFamily="2" charset="0"/>
              </a:rPr>
              <a:t>1.5</a:t>
            </a:r>
            <a:endParaRPr lang="ru-RU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FAC63A-1573-486C-8A37-C3A0ECC5792B}"/>
              </a:ext>
            </a:extLst>
          </p:cNvPr>
          <p:cNvSpPr txBox="1"/>
          <p:nvPr/>
        </p:nvSpPr>
        <p:spPr>
          <a:xfrm>
            <a:off x="10156054" y="5922063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i="1" dirty="0">
                <a:solidFill>
                  <a:srgbClr val="CC00CC"/>
                </a:solidFill>
                <a:effectLst/>
                <a:latin typeface="Roboto" panose="02000000000000000000" pitchFamily="2" charset="0"/>
              </a:rPr>
              <a:t>11.78</a:t>
            </a:r>
            <a:endParaRPr lang="ru-RU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31E1E1-0CBA-4A4A-BBAC-42D13EF2868A}"/>
              </a:ext>
            </a:extLst>
          </p:cNvPr>
          <p:cNvSpPr txBox="1"/>
          <p:nvPr/>
        </p:nvSpPr>
        <p:spPr>
          <a:xfrm rot="16200000">
            <a:off x="10254601" y="5108860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i="1" dirty="0">
                <a:solidFill>
                  <a:srgbClr val="CC00CC"/>
                </a:solidFill>
                <a:effectLst/>
                <a:latin typeface="Roboto" panose="02000000000000000000" pitchFamily="2" charset="0"/>
              </a:rPr>
              <a:t>40</a:t>
            </a:r>
            <a:endParaRPr lang="ru-RU"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Тема Office">
  <a:themeElements>
    <a:clrScheme name="Тема Offic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Тема Office">
      <a:majorFont>
        <a:latin typeface="XO Oriel"/>
        <a:ea typeface="Microsoft YaHei"/>
        <a:cs typeface=""/>
      </a:majorFont>
      <a:minorFont>
        <a:latin typeface="XO Oriel"/>
        <a:ea typeface="Microsoft YaHei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8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ru-RU" sz="1800" b="0" i="0" u="none" strike="noStrike" cap="none" normalizeH="0" baseline="0" smtClean="0">
            <a:ln>
              <a:noFill/>
            </a:ln>
            <a:effectLst/>
            <a:latin typeface="XO Oriel" pitchFamily="16" charset="0"/>
            <a:ea typeface="Microsoft YaHei" panose="020B0503020204020204" pitchFamily="34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8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ru-RU" sz="1800" b="0" i="0" u="none" strike="noStrike" cap="none" normalizeH="0" baseline="0" smtClean="0">
            <a:ln>
              <a:noFill/>
            </a:ln>
            <a:effectLst/>
            <a:latin typeface="XO Oriel" pitchFamily="16" charset="0"/>
            <a:ea typeface="Microsoft YaHei" panose="020B0503020204020204" pitchFamily="34" charset="-122"/>
          </a:defRPr>
        </a:defPPr>
      </a:lstStyle>
    </a:lnDef>
  </a:objectDefaults>
  <a:extraClrSchemeLst>
    <a:extraClrScheme>
      <a:clrScheme name="Тема Offic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Тема Offic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Тема Office">
  <a:themeElements>
    <a:clrScheme name="Тема Offic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Тема Office">
      <a:majorFont>
        <a:latin typeface="XO Oriel"/>
        <a:ea typeface="Microsoft YaHei"/>
        <a:cs typeface=""/>
      </a:majorFont>
      <a:minorFont>
        <a:latin typeface="XO Oriel"/>
        <a:ea typeface="Microsoft YaHei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8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ru-RU" sz="1800" b="0" i="0" u="none" strike="noStrike" cap="none" normalizeH="0" baseline="0" smtClean="0">
            <a:ln>
              <a:noFill/>
            </a:ln>
            <a:effectLst/>
            <a:latin typeface="XO Oriel" pitchFamily="16" charset="0"/>
            <a:ea typeface="Microsoft YaHei" panose="020B0503020204020204" pitchFamily="34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8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ru-RU" sz="1800" b="0" i="0" u="none" strike="noStrike" cap="none" normalizeH="0" baseline="0" smtClean="0">
            <a:ln>
              <a:noFill/>
            </a:ln>
            <a:effectLst/>
            <a:latin typeface="XO Oriel" pitchFamily="16" charset="0"/>
            <a:ea typeface="Microsoft YaHei" panose="020B0503020204020204" pitchFamily="34" charset="-122"/>
          </a:defRPr>
        </a:defPPr>
      </a:lstStyle>
    </a:lnDef>
  </a:objectDefaults>
  <a:extraClrSchemeLst>
    <a:extraClrScheme>
      <a:clrScheme name="Тема Offic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Тема Offic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1037</TotalTime>
  <Words>1348</Words>
  <Application>Microsoft Office PowerPoint</Application>
  <PresentationFormat>Широкоэкранный</PresentationFormat>
  <Paragraphs>190</Paragraphs>
  <Slides>27</Slides>
  <Notes>4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3</vt:i4>
      </vt:variant>
      <vt:variant>
        <vt:lpstr>Внедренные серверы OLE</vt:lpstr>
      </vt:variant>
      <vt:variant>
        <vt:i4>0</vt:i4>
      </vt:variant>
      <vt:variant>
        <vt:lpstr>Заголовки слайдов</vt:lpstr>
      </vt:variant>
      <vt:variant>
        <vt:i4>27</vt:i4>
      </vt:variant>
    </vt:vector>
  </HeadingPairs>
  <TitlesOfParts>
    <vt:vector size="37" baseType="lpstr">
      <vt:lpstr>Arial</vt:lpstr>
      <vt:lpstr>Calibri</vt:lpstr>
      <vt:lpstr>Calibri Light</vt:lpstr>
      <vt:lpstr>Cambria Math</vt:lpstr>
      <vt:lpstr>Roboto</vt:lpstr>
      <vt:lpstr>Times New Roman</vt:lpstr>
      <vt:lpstr>XO Oriel</vt:lpstr>
      <vt:lpstr>Тема Office</vt:lpstr>
      <vt:lpstr>1_Тема Office</vt:lpstr>
      <vt:lpstr>2_Тема Office</vt:lpstr>
      <vt:lpstr>Курский CanSat Лига Юниор</vt:lpstr>
      <vt:lpstr>Состав команды:</vt:lpstr>
      <vt:lpstr>Технические задачи</vt:lpstr>
      <vt:lpstr>Парашют для СС</vt:lpstr>
      <vt:lpstr>Расчет строп парашюта</vt:lpstr>
      <vt:lpstr>Сегмент парашюта</vt:lpstr>
      <vt:lpstr>Система спасения в сборе</vt:lpstr>
      <vt:lpstr>Система спасения после активации</vt:lpstr>
      <vt:lpstr>Презентация PowerPoint</vt:lpstr>
      <vt:lpstr>Расчет времени работы сервопривода</vt:lpstr>
      <vt:lpstr>Расчет высоты активации системы спасения</vt:lpstr>
      <vt:lpstr>Алгоритм работы спутника при срабатывании СС</vt:lpstr>
      <vt:lpstr>Фото системы спасения</vt:lpstr>
      <vt:lpstr>Структурная схема спутника</vt:lpstr>
      <vt:lpstr>Презентация PowerPoint</vt:lpstr>
      <vt:lpstr>Алгоритм работы спутника</vt:lpstr>
      <vt:lpstr>Плата спутника  </vt:lpstr>
      <vt:lpstr>Презентация PowerPoint</vt:lpstr>
      <vt:lpstr>Презентация PowerPoint</vt:lpstr>
      <vt:lpstr>Температура</vt:lpstr>
      <vt:lpstr>Давление</vt:lpstr>
      <vt:lpstr>Высота</vt:lpstr>
      <vt:lpstr>Вертикальное ускорение</vt:lpstr>
      <vt:lpstr>Горизонтальное ускорение</vt:lpstr>
      <vt:lpstr>Анализ радиопередачи</vt:lpstr>
      <vt:lpstr>Обнаруженные недостатки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Курский CanSat Лига Юниор</dc:title>
  <dc:creator>Ученик 9</dc:creator>
  <cp:lastModifiedBy>саша орлов</cp:lastModifiedBy>
  <cp:revision>57</cp:revision>
  <dcterms:created xsi:type="dcterms:W3CDTF">2021-05-12T12:31:56Z</dcterms:created>
  <dcterms:modified xsi:type="dcterms:W3CDTF">2021-10-22T07:50:35Z</dcterms:modified>
</cp:coreProperties>
</file>